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Roboto"/>
      <p:regular r:id="rId29"/>
      <p:bold r:id="rId30"/>
      <p:italic r:id="rId31"/>
      <p:boldItalic r:id="rId32"/>
    </p:embeddedFont>
    <p:embeddedFont>
      <p:font typeface="Merriweather"/>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6EE77DB-003A-4A34-9BC7-D4C26491184F}">
  <a:tblStyle styleId="{96EE77DB-003A-4A34-9BC7-D4C26491184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4.xml"/><Relationship Id="rId33" Type="http://schemas.openxmlformats.org/officeDocument/2006/relationships/font" Target="fonts/Merriweather-regular.fntdata"/><Relationship Id="rId10" Type="http://schemas.openxmlformats.org/officeDocument/2006/relationships/slide" Target="slides/slide3.xml"/><Relationship Id="rId32" Type="http://schemas.openxmlformats.org/officeDocument/2006/relationships/font" Target="fonts/Roboto-boldItalic.fntdata"/><Relationship Id="rId13" Type="http://schemas.openxmlformats.org/officeDocument/2006/relationships/slide" Target="slides/slide6.xml"/><Relationship Id="rId35" Type="http://schemas.openxmlformats.org/officeDocument/2006/relationships/font" Target="fonts/Merriweather-italic.fntdata"/><Relationship Id="rId12" Type="http://schemas.openxmlformats.org/officeDocument/2006/relationships/slide" Target="slides/slide5.xml"/><Relationship Id="rId34" Type="http://schemas.openxmlformats.org/officeDocument/2006/relationships/font" Target="fonts/Merriweather-bold.fntdata"/><Relationship Id="rId15" Type="http://schemas.openxmlformats.org/officeDocument/2006/relationships/slide" Target="slides/slide8.xml"/><Relationship Id="rId14" Type="http://schemas.openxmlformats.org/officeDocument/2006/relationships/slide" Target="slides/slide7.xml"/><Relationship Id="rId36" Type="http://schemas.openxmlformats.org/officeDocument/2006/relationships/font" Target="fonts/Merriweather-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UKHaZE5Ws6c"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6b1d1c2d0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6b1d1c2d0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we are the black hole team. I’m Shu, this is Queena, and yiming is too sick to present today, but she recorded a video that will be played at the end to showcase our software. we partner with the event horizon telescope to solve the problem of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c482e42e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c482e42e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Once we calculate the reward values for each day, we then want to solve the optimization problem. This is an example of what we are trying to do. </a:t>
            </a:r>
            <a:endParaRPr sz="1200"/>
          </a:p>
          <a:p>
            <a:pPr indent="0" lvl="0" marL="0" rtl="0" algn="l">
              <a:lnSpc>
                <a:spcPct val="115000"/>
              </a:lnSpc>
              <a:spcBef>
                <a:spcPts val="0"/>
              </a:spcBef>
              <a:spcAft>
                <a:spcPts val="0"/>
              </a:spcAft>
              <a:buNone/>
            </a:pPr>
            <a:r>
              <a:rPr lang="en" sz="1200"/>
              <a:t>On day 0, we will calculate the reward values from day 1 to day 10. Since we have 5 days to trigger and we haven’t used any of them, we find the five largest rewards and see if day 1 is one of these days. Here, the pink boxes represent the largest five values.</a:t>
            </a:r>
            <a:endParaRPr sz="1200"/>
          </a:p>
          <a:p>
            <a:pPr indent="0" lvl="0" marL="0" rtl="0" algn="l">
              <a:lnSpc>
                <a:spcPct val="115000"/>
              </a:lnSpc>
              <a:spcBef>
                <a:spcPts val="0"/>
              </a:spcBef>
              <a:spcAft>
                <a:spcPts val="0"/>
              </a:spcAft>
              <a:buNone/>
            </a:pPr>
            <a:r>
              <a:rPr lang="en" sz="1200"/>
              <a:t>On day 1, we have the reward values from day 2 to day 10. Notice here that these values get updated because new weather forecast has been made. Since we triggered day 1, we have four days remaining to trigger. We find the four days that have the largest reward values. We see that day 2 is in one of them, so we suggest triggering day 2.</a:t>
            </a:r>
            <a:endParaRPr sz="1200"/>
          </a:p>
          <a:p>
            <a:pPr indent="0" lvl="0" marL="0" rtl="0" algn="l">
              <a:lnSpc>
                <a:spcPct val="115000"/>
              </a:lnSpc>
              <a:spcBef>
                <a:spcPts val="0"/>
              </a:spcBef>
              <a:spcAft>
                <a:spcPts val="0"/>
              </a:spcAft>
              <a:buNone/>
            </a:pPr>
            <a:r>
              <a:rPr lang="en" sz="1200"/>
              <a:t>On day 2, we want to find the top 3 rewards. We see that day 3 is not in them.</a:t>
            </a:r>
            <a:endParaRPr sz="1200"/>
          </a:p>
          <a:p>
            <a:pPr indent="0" lvl="0" marL="0" rtl="0" algn="l">
              <a:lnSpc>
                <a:spcPct val="115000"/>
              </a:lnSpc>
              <a:spcBef>
                <a:spcPts val="0"/>
              </a:spcBef>
              <a:spcAft>
                <a:spcPts val="0"/>
              </a:spcAft>
              <a:buNone/>
            </a:pPr>
            <a:r>
              <a:rPr lang="en" sz="1200"/>
              <a:t>Then on day 3, we continue searching for the top 3 rewards and see whether day 4 is in them.</a:t>
            </a:r>
            <a:endParaRPr sz="1200"/>
          </a:p>
          <a:p>
            <a:pPr indent="762000" lvl="0" marL="0" rtl="0" algn="l">
              <a:lnSpc>
                <a:spcPct val="115000"/>
              </a:lnSpc>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c482e42e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c482e42e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The next set of models incorporate the idea of uncertainty, which means we should trust the weather forecast data to only some extent. Our partner has emphasized many times that they’d rather trigger earlier than later, because waiting means bearing more risks.</a:t>
            </a:r>
            <a:endParaRPr sz="1200"/>
          </a:p>
          <a:p>
            <a:pPr indent="0" lvl="0" marL="0" rtl="0" algn="l">
              <a:lnSpc>
                <a:spcPct val="115000"/>
              </a:lnSpc>
              <a:spcBef>
                <a:spcPts val="0"/>
              </a:spcBef>
              <a:spcAft>
                <a:spcPts val="0"/>
              </a:spcAft>
              <a:buNone/>
            </a:pPr>
            <a:r>
              <a:rPr lang="en" sz="1200"/>
              <a:t>The first type of uncertainty only depends on how far in the future the GFS is predicting for, namely the time lag.</a:t>
            </a:r>
            <a:endParaRPr sz="1200"/>
          </a:p>
          <a:p>
            <a:pPr indent="0" lvl="0" marL="0" rtl="0" algn="l">
              <a:lnSpc>
                <a:spcPct val="115000"/>
              </a:lnSpc>
              <a:spcBef>
                <a:spcPts val="0"/>
              </a:spcBef>
              <a:spcAft>
                <a:spcPts val="0"/>
              </a:spcAft>
              <a:buNone/>
            </a:pPr>
            <a:r>
              <a:rPr lang="en" sz="1200"/>
              <a:t>To incorporate this, we can multiply the rewards for each day by a discount factor to get the present value, just like in economics. And then perform the same optimization technique we used in the baseline model.</a:t>
            </a:r>
            <a:endParaRPr sz="1200"/>
          </a:p>
          <a:p>
            <a:pPr indent="0" lvl="0" marL="0" rtl="0" algn="l">
              <a:lnSpc>
                <a:spcPct val="115000"/>
              </a:lnSpc>
              <a:spcBef>
                <a:spcPts val="0"/>
              </a:spcBef>
              <a:spcAft>
                <a:spcPts val="0"/>
              </a:spcAft>
              <a:buNone/>
            </a:pPr>
            <a:r>
              <a:rPr lang="en" sz="1200"/>
              <a:t>The single discount factor is considered as a hyperparameter that needs to be tuned. </a:t>
            </a:r>
            <a:endParaRPr sz="1200"/>
          </a:p>
          <a:p>
            <a:pPr indent="0" lvl="0" marL="0" rtl="0" algn="l">
              <a:lnSpc>
                <a:spcPct val="115000"/>
              </a:lnSpc>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c482e42e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c482e42e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We feel a single discount factor is not enough to explain the uncertainty in the future, so we came up with the second method. In this method, we want to find a pattern in how accurate the GFS model is, based on the time lag. Therefore, we used historical data to calculate the average error the prediction can have based on how many days into the future. </a:t>
            </a:r>
            <a:endParaRPr sz="1200"/>
          </a:p>
          <a:p>
            <a:pPr indent="0" lvl="0" marL="0" rtl="0" algn="l">
              <a:lnSpc>
                <a:spcPct val="115000"/>
              </a:lnSpc>
              <a:spcBef>
                <a:spcPts val="0"/>
              </a:spcBef>
              <a:spcAft>
                <a:spcPts val="0"/>
              </a:spcAft>
              <a:buNone/>
            </a:pPr>
            <a:r>
              <a:rPr lang="en" sz="1200"/>
              <a:t>We plot the results on the left, in which the x axis is the number of days into the future and the y axis is a measurement of the error. We see the GFS model is less accurate once it passed the six-day mark.</a:t>
            </a:r>
            <a:endParaRPr sz="1200"/>
          </a:p>
          <a:p>
            <a:pPr indent="0" lvl="0" marL="0" rtl="0" algn="l">
              <a:lnSpc>
                <a:spcPct val="115000"/>
              </a:lnSpc>
              <a:spcBef>
                <a:spcPts val="0"/>
              </a:spcBef>
              <a:spcAft>
                <a:spcPts val="0"/>
              </a:spcAft>
              <a:buNone/>
            </a:pPr>
            <a:r>
              <a:rPr lang="en" sz="1200"/>
              <a:t>Just like the discount factor in the previous model, we multiply a penalty term to the small f, while the penalty term depends on the time lag and a hyper-parameter called “penalty level”.</a:t>
            </a:r>
            <a:endParaRPr sz="1200"/>
          </a:p>
          <a:p>
            <a:pPr indent="0" lvl="0" marL="0" rtl="0" algn="l">
              <a:lnSpc>
                <a:spcPct val="115000"/>
              </a:lnSpc>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c482e42e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c482e42e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The previous two models assume that the uncertainty comes from the time lag. The next two models assume that the uncertainty relates to the specific date the forecast is made for. </a:t>
            </a:r>
            <a:endParaRPr sz="1200"/>
          </a:p>
          <a:p>
            <a:pPr indent="0" lvl="0" marL="0" rtl="0" algn="l">
              <a:lnSpc>
                <a:spcPct val="115000"/>
              </a:lnSpc>
              <a:spcBef>
                <a:spcPts val="0"/>
              </a:spcBef>
              <a:spcAft>
                <a:spcPts val="0"/>
              </a:spcAft>
              <a:buNone/>
            </a:pPr>
            <a:r>
              <a:rPr lang="en" sz="1200"/>
              <a:t>Remember that the GFS makes prediction every 6 hours for the next 16 days? Because of this, for each time point, we got multiple forecast information. The yellow region in the graph is bounded by the minimum and maximum forecast data</a:t>
            </a:r>
            <a:r>
              <a:rPr lang="en" sz="1200"/>
              <a:t> of Tao-225</a:t>
            </a:r>
            <a:r>
              <a:rPr lang="en" sz="1200"/>
              <a:t>. </a:t>
            </a:r>
            <a:endParaRPr sz="1200"/>
          </a:p>
          <a:p>
            <a:pPr indent="0" lvl="0" marL="0" rtl="0" algn="l">
              <a:lnSpc>
                <a:spcPct val="115000"/>
              </a:lnSpc>
              <a:spcBef>
                <a:spcPts val="0"/>
              </a:spcBef>
              <a:spcAft>
                <a:spcPts val="0"/>
              </a:spcAft>
              <a:buNone/>
            </a:pPr>
            <a:r>
              <a:rPr lang="en" sz="1200"/>
              <a:t>For this method, we want to find the latest prediction made for a time, and calculate the RMSE of the other forecasts based on the latest prediction. We then use a similar formula as before to get the reward value, but this time the reward and penalty are both tailored to the time points.</a:t>
            </a:r>
            <a:endParaRPr sz="1200"/>
          </a:p>
          <a:p>
            <a:pPr indent="0" lvl="0" marL="0" rtl="0" algn="l">
              <a:lnSpc>
                <a:spcPct val="115000"/>
              </a:lnSpc>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c482e42e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c482e42e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Lastly, we still assume that the uncertainty differs for each time point, but we want to get a confidence level associated with the optimal path we suggest. We assume that the true weather would come from a normal distribution. </a:t>
            </a:r>
            <a:endParaRPr sz="1200"/>
          </a:p>
          <a:p>
            <a:pPr indent="0" lvl="0" marL="0" rtl="0" algn="l">
              <a:lnSpc>
                <a:spcPct val="115000"/>
              </a:lnSpc>
              <a:spcBef>
                <a:spcPts val="0"/>
              </a:spcBef>
              <a:spcAft>
                <a:spcPts val="0"/>
              </a:spcAft>
              <a:buNone/>
            </a:pPr>
            <a:r>
              <a:rPr lang="en" sz="1200"/>
              <a:t>Following the guidance of Monte Carlo methods, we randomly sample data from the distribution for every time point enough times, and each time we find an optimal path. At the end, we summarize the frequencies of paths and conclude the best path is the one with the highest frequency. We also use its frequency to indicate our confidence level of the suggested path. We believe that our partner can make informative decisions better if they see this number.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c482e42e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c482e42e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F2F2F"/>
                </a:solidFill>
                <a:latin typeface="Times New Roman"/>
                <a:ea typeface="Times New Roman"/>
                <a:cs typeface="Times New Roman"/>
                <a:sym typeface="Times New Roman"/>
              </a:rPr>
              <a:t>We collected GFS data dated from 10/25 to 11/30 and ran simulations in each consecutive 10-day window. We found the best punishment level for each model as well as the best model. We chose as metric the mean squared error between the best path score and the path chosen by a model with a particular punishment level. The result is as below: </a:t>
            </a:r>
            <a:endParaRPr sz="1000">
              <a:solidFill>
                <a:srgbClr val="2F2F2F"/>
              </a:solidFill>
              <a:latin typeface="Times New Roman"/>
              <a:ea typeface="Times New Roman"/>
              <a:cs typeface="Times New Roman"/>
              <a:sym typeface="Times New Roman"/>
            </a:endParaRPr>
          </a:p>
          <a:p>
            <a:pPr indent="0" lvl="0" marL="0" rtl="0" algn="ctr">
              <a:spcBef>
                <a:spcPts val="500"/>
              </a:spcBef>
              <a:spcAft>
                <a:spcPts val="0"/>
              </a:spcAft>
              <a:buNone/>
            </a:pPr>
            <a:r>
              <a:rPr lang="en" sz="1000">
                <a:solidFill>
                  <a:srgbClr val="2F2F2F"/>
                </a:solidFill>
                <a:latin typeface="Times New Roman"/>
                <a:ea typeface="Times New Roman"/>
                <a:cs typeface="Times New Roman"/>
                <a:sym typeface="Times New Roman"/>
              </a:rPr>
              <a:t>Method 3 with punish = 1         0.000015</a:t>
            </a:r>
            <a:endParaRPr sz="1000"/>
          </a:p>
          <a:p>
            <a:pPr indent="0" lvl="0" marL="0" rtl="0" algn="ctr">
              <a:spcBef>
                <a:spcPts val="500"/>
              </a:spcBef>
              <a:spcAft>
                <a:spcPts val="0"/>
              </a:spcAft>
              <a:buNone/>
            </a:pPr>
            <a:r>
              <a:rPr lang="en" sz="1000">
                <a:solidFill>
                  <a:srgbClr val="2F2F2F"/>
                </a:solidFill>
                <a:latin typeface="Times New Roman"/>
                <a:ea typeface="Times New Roman"/>
                <a:cs typeface="Times New Roman"/>
                <a:sym typeface="Times New Roman"/>
              </a:rPr>
              <a:t>Method 2 with punish = 0.6      0.000016</a:t>
            </a:r>
            <a:endParaRPr sz="1000"/>
          </a:p>
          <a:p>
            <a:pPr indent="0" lvl="0" marL="0" rtl="0" algn="ctr">
              <a:spcBef>
                <a:spcPts val="500"/>
              </a:spcBef>
              <a:spcAft>
                <a:spcPts val="0"/>
              </a:spcAft>
              <a:buNone/>
            </a:pPr>
            <a:r>
              <a:rPr lang="en" sz="1000">
                <a:solidFill>
                  <a:srgbClr val="2F2F2F"/>
                </a:solidFill>
                <a:latin typeface="Times New Roman"/>
                <a:ea typeface="Times New Roman"/>
                <a:cs typeface="Times New Roman"/>
                <a:sym typeface="Times New Roman"/>
              </a:rPr>
              <a:t>Method 1 with punish = 0.03    0.000017</a:t>
            </a:r>
            <a:endParaRPr sz="1000"/>
          </a:p>
          <a:p>
            <a:pPr indent="0" lvl="0" marL="0" rtl="0" algn="ctr">
              <a:spcBef>
                <a:spcPts val="500"/>
              </a:spcBef>
              <a:spcAft>
                <a:spcPts val="0"/>
              </a:spcAft>
              <a:buNone/>
            </a:pPr>
            <a:r>
              <a:rPr lang="en" sz="1000">
                <a:solidFill>
                  <a:srgbClr val="2F2F2F"/>
                </a:solidFill>
                <a:latin typeface="Times New Roman"/>
                <a:ea typeface="Times New Roman"/>
                <a:cs typeface="Times New Roman"/>
                <a:sym typeface="Times New Roman"/>
              </a:rPr>
              <a:t>Method 4                                   0.000028</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6c482e42e2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6c482e42e2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We back-tested our models by comparing the suggested path given by different models to the ground-truth path. This is an example. We ran simulations on forecast data pulled from Nov 9 to Nov 18, so each model would give us a suggested path. We also knew the ground-truth path, so we can compare each model’s average reward with the best path’s score. In this example, only the baseline method and the sampling from distribution method did not generate the best path. But they are only one day off because they don’t penalize further days.</a:t>
            </a:r>
            <a:endParaRPr sz="1200"/>
          </a:p>
          <a:p>
            <a:pPr indent="0" lvl="0" marL="0" rtl="0" algn="l">
              <a:lnSpc>
                <a:spcPct val="115000"/>
              </a:lnSpc>
              <a:spcBef>
                <a:spcPts val="0"/>
              </a:spcBef>
              <a:spcAft>
                <a:spcPts val="0"/>
              </a:spcAft>
              <a:buNone/>
            </a:pPr>
            <a:r>
              <a:t/>
            </a:r>
            <a:endParaRPr sz="10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c482e42e2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c482e42e2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F2F2F"/>
                </a:solidFill>
                <a:latin typeface="Times New Roman"/>
                <a:ea typeface="Times New Roman"/>
                <a:cs typeface="Times New Roman"/>
                <a:sym typeface="Times New Roman"/>
              </a:rPr>
              <a:t>We collected GFS data dated from 10/25 to 11/30 and ran simulations in each consecutive 10-day window. There are 26 10-day windows in total. One can think of all the data we received in a 10-day window as x, and the average reward when we look back as the predicted y. We can naturally compare our predicted y with the best path and compute MSE. The second one is a relative score, if our predicted path is equal to best path, then it’s 1, if its equal to the random reward  then it’s 0.</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6c482e42e2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c482e42e2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these two metrics we are able to decide the best penalty level for each method, and also the best model. Here method 3 is the winner of all models, which makes sense because it incorporates the uncertainty of weather prediction variance of each day, </a:t>
            </a:r>
            <a:r>
              <a:rPr lang="en">
                <a:solidFill>
                  <a:srgbClr val="999999"/>
                </a:solidFill>
              </a:rPr>
              <a:t>and method 2 here is the second best, because it only takes in the uncertainty of weather forecast in terms of how far in the future</a:t>
            </a:r>
            <a:r>
              <a:rPr lang="en"/>
              <a:t>. Sampling method here is only as good as baseline because it doesn’t have any sort of penalty. However,  it’s still useful because it’s the only model that outputs the confidence level of the selected path.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6c482e42e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6c482e42e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https://www.youtube.com/watch?v=UKHaZE5Ws6c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c482e42e2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c482e42e2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Here is our agenda for the talk. We will guide you through the background of this project, the actual problem, the data we gathered, the model designs and their performance. We will show a video on how to use our software and talk a bit about our overall process.</a:t>
            </a:r>
            <a:endParaRPr sz="1200"/>
          </a:p>
          <a:p>
            <a:pPr indent="0" lvl="0" marL="0" rtl="0" algn="l">
              <a:lnSpc>
                <a:spcPct val="115000"/>
              </a:lnSpc>
              <a:spcBef>
                <a:spcPts val="0"/>
              </a:spcBef>
              <a:spcAft>
                <a:spcPts val="0"/>
              </a:spcAft>
              <a:buNone/>
            </a:pPr>
            <a:r>
              <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c482e42e2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c482e42e2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summarizes our process throughout the semester. Initially we had planned fancy machine learning models to solve the issue. After seeing the data and discussing with our partners, we had to turn back to some simple but appropriate models. Things like weird zeros in the data tried to stop us but we never gave up. Shu put her computer to pulling data every night before she went to bed. Yiming learned to build a GUI and even earned a certificate in it. We were all very proud of what we have accomplished. We also want to thank Cecilia and Pavlos for offering the help along the way. This concludes our presentation and feel free to ask questions.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c482e42e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c482e42e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c482e42e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c482e42e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Our partner that I just mentioned is the Event Horizon Telescope Collaboration. On April 10, 2019, they released the first image of a black hole in human history. They won the 2020 Breakthrough Prize in Fundamental Physics. Shepard Doeleman is the founding director of EHT. After the photo of the black hole was taken, he approached to Pavlos asking for some help.</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c482e42e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c482e42e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Shep</a:t>
            </a:r>
            <a:r>
              <a:rPr lang="en" sz="1200"/>
              <a:t> told us, to obtain high resolution images of a black hole, they use the technique of very long baseline interferometry, in which radio dishes across the globe are synchronized to form a virtual telescope the size of the earth. </a:t>
            </a:r>
            <a:r>
              <a:rPr lang="en" sz="1200">
                <a:solidFill>
                  <a:srgbClr val="B7B7B7"/>
                </a:solidFill>
              </a:rPr>
              <a:t>with the highest angular resolution currently possible from the surface of the Earth. </a:t>
            </a:r>
            <a:endParaRPr sz="1200">
              <a:solidFill>
                <a:srgbClr val="B7B7B7"/>
              </a:solidFill>
            </a:endParaRPr>
          </a:p>
          <a:p>
            <a:pPr indent="0" lvl="0" marL="0" rtl="0" algn="l">
              <a:lnSpc>
                <a:spcPct val="115000"/>
              </a:lnSpc>
              <a:spcBef>
                <a:spcPts val="0"/>
              </a:spcBef>
              <a:spcAft>
                <a:spcPts val="0"/>
              </a:spcAft>
              <a:buNone/>
            </a:pPr>
            <a:r>
              <a:rPr lang="en" sz="1200">
                <a:solidFill>
                  <a:srgbClr val="999999"/>
                </a:solidFill>
              </a:rPr>
              <a:t>How high is the resolution? It is equivalent to being able to read a newspaper in Los Angeles while sitting in Boston.</a:t>
            </a:r>
            <a:endParaRPr sz="1200">
              <a:solidFill>
                <a:srgbClr val="999999"/>
              </a:solidFill>
            </a:endParaRPr>
          </a:p>
          <a:p>
            <a:pPr indent="0" lvl="0" marL="0" rtl="0" algn="l">
              <a:lnSpc>
                <a:spcPct val="115000"/>
              </a:lnSpc>
              <a:spcBef>
                <a:spcPts val="0"/>
              </a:spcBef>
              <a:spcAft>
                <a:spcPts val="0"/>
              </a:spcAft>
              <a:buNone/>
            </a:pPr>
            <a:r>
              <a:rPr lang="en" sz="1200"/>
              <a:t>To operate in this way, the EHT requires reasonably good weather across most of the array at the same time. Currently there are eleven radio dishes in the array. </a:t>
            </a:r>
            <a:r>
              <a:rPr lang="en" sz="1200">
                <a:solidFill>
                  <a:srgbClr val="B7B7B7"/>
                </a:solidFill>
              </a:rPr>
              <a:t>Observing conditions can be excellent in some locations, but if there aren’t enough telescopes that can participate due to poor weather elsewhere, observations cannot proceed as they wouldn’t produce high quality data.</a:t>
            </a:r>
            <a:endParaRPr sz="1200">
              <a:solidFill>
                <a:srgbClr val="B7B7B7"/>
              </a:solidFill>
            </a:endParaRPr>
          </a:p>
          <a:p>
            <a:pPr indent="0" lvl="0" marL="0" rtl="0" algn="l">
              <a:lnSpc>
                <a:spcPct val="115000"/>
              </a:lnSpc>
              <a:spcBef>
                <a:spcPts val="0"/>
              </a:spcBef>
              <a:spcAft>
                <a:spcPts val="0"/>
              </a:spcAft>
              <a:buNone/>
            </a:pPr>
            <a:r>
              <a:rPr lang="en" sz="1200"/>
              <a:t>Also, it’s very expensive to operate these giant telescopes and scientists compete to use them, so the EHT is only provided with a 10-day window in each year. Every year, the 10-day window would be different.</a:t>
            </a:r>
            <a:endParaRPr sz="1200"/>
          </a:p>
          <a:p>
            <a:pPr indent="0" lvl="0" marL="0" rtl="0" algn="l">
              <a:lnSpc>
                <a:spcPct val="115000"/>
              </a:lnSpc>
              <a:spcBef>
                <a:spcPts val="0"/>
              </a:spcBef>
              <a:spcAft>
                <a:spcPts val="0"/>
              </a:spcAft>
              <a:buNone/>
            </a:pPr>
            <a:r>
              <a:rPr lang="en" sz="1200"/>
              <a:t>Not only that, out of this 10-day window, they can only trigger 5-6 days due to some other constraints. </a:t>
            </a:r>
            <a:endParaRPr sz="1200"/>
          </a:p>
          <a:p>
            <a:pPr indent="0" lvl="0" marL="0" rtl="0" algn="l">
              <a:lnSpc>
                <a:spcPct val="115000"/>
              </a:lnSpc>
              <a:spcBef>
                <a:spcPts val="0"/>
              </a:spcBef>
              <a:spcAft>
                <a:spcPts val="0"/>
              </a:spcAft>
              <a:buNone/>
            </a:pPr>
            <a:r>
              <a:rPr lang="en" sz="1200"/>
              <a:t>Currently, Shep manually decides whether to trigger the day. He makes the decision by calling his friends working at each site and ask, what do you think about the weather?He wanted us to build some real-time algorithms, that can facilitate his decision-making process.</a:t>
            </a:r>
            <a:endParaRPr sz="1200"/>
          </a:p>
          <a:p>
            <a:pPr indent="0" lvl="0" marL="0" rtl="0" algn="l">
              <a:lnSpc>
                <a:spcPct val="115000"/>
              </a:lnSpc>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c482e42e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c482e42e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Our goal is to maximize the number of high-quality photos of the Black Hole. </a:t>
            </a:r>
            <a:endParaRPr sz="1200"/>
          </a:p>
          <a:p>
            <a:pPr indent="0" lvl="0" marL="0" rtl="0" algn="l">
              <a:lnSpc>
                <a:spcPct val="115000"/>
              </a:lnSpc>
              <a:spcBef>
                <a:spcPts val="0"/>
              </a:spcBef>
              <a:spcAft>
                <a:spcPts val="0"/>
              </a:spcAft>
              <a:buNone/>
            </a:pPr>
            <a:r>
              <a:rPr lang="en" sz="1200"/>
              <a:t>Given the weather forecast and the dates information, In total, we can only select five days out of consecutive 10 days. the algorithm should make suggestions on-the-go, namely whether to trigger on that day, and the optimal strategy for the future remaining days. </a:t>
            </a:r>
            <a:endParaRPr sz="1200"/>
          </a:p>
          <a:p>
            <a:pPr indent="0" lvl="0" marL="0" rtl="0" algn="l">
              <a:lnSpc>
                <a:spcPct val="115000"/>
              </a:lnSpc>
              <a:spcBef>
                <a:spcPts val="0"/>
              </a:spcBef>
              <a:spcAft>
                <a:spcPts val="0"/>
              </a:spcAft>
              <a:buNone/>
            </a:pPr>
            <a:r>
              <a:rPr lang="en" sz="1200"/>
              <a:t>If possible, the EHT also wants our model to output the confidence level and second optimal strategy.</a:t>
            </a:r>
            <a:endParaRPr sz="1200"/>
          </a:p>
          <a:p>
            <a:pPr indent="0" lvl="0" marL="0" rtl="0" algn="l">
              <a:lnSpc>
                <a:spcPct val="115000"/>
              </a:lnSpc>
              <a:spcBef>
                <a:spcPts val="0"/>
              </a:spcBef>
              <a:spcAft>
                <a:spcPts val="0"/>
              </a:spcAft>
              <a:buNone/>
            </a:pPr>
            <a:r>
              <a:rPr lang="en" sz="1200"/>
              <a:t>Here is a demonstration of what this problem is. The x axis represents the dates in the 10-day window, while the y axis represents the number of days that have been triggered so far. On each day, if we determine to trigger on the next day, we move up in the diagonal, and if we suggest skipping the next day, we move horizontally. In the end, we must reach one of the points in the top line. The green line here shows a possible path.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c482e42e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c482e42e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Our motivations are two-fold. If our model is successful, they are for sure going to use it to facilitate their decision making process. And the next window is in March. Second, this is a huge motivation for us, as we know we also contribute to human’s discovery of the universe, by increasing the chance of capturing black hole pictures.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c482e42e2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c482e42e2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We collected our data from the GFS, which is a weather forecast model produced by the national centers for environmental information. It is public. It provides layer-by-layer atmosphere forecast all over the globe. You can think of its data in a 3D shape. Every 6 hours, the GFS produces a set of predictions, and we pull the weather forecast for each telescope’s location. We do that by specifying the telescopes’ longitudes, latitudes, and altitudes.</a:t>
            </a:r>
            <a:endParaRPr sz="1200"/>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c482e42e2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c482e42e2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Here is what our data look like.</a:t>
            </a:r>
            <a:r>
              <a:rPr lang="en" sz="1200"/>
              <a:t> There are five plots here, because the GFS makes predictions for five variables. On each graph, you see there is one black line and eight gray lines. This is because for each 6 hours, we get a new set of weather forecast data, so the black line represents the latest forecast data, while the grey lines are predictions made in the past 48 hours. </a:t>
            </a:r>
            <a:endParaRPr sz="1200"/>
          </a:p>
          <a:p>
            <a:pPr indent="0" lvl="0" marL="0" rtl="0" algn="l">
              <a:lnSpc>
                <a:spcPct val="115000"/>
              </a:lnSpc>
              <a:spcBef>
                <a:spcPts val="0"/>
              </a:spcBef>
              <a:spcAft>
                <a:spcPts val="0"/>
              </a:spcAft>
              <a:buNone/>
            </a:pPr>
            <a:r>
              <a:rPr lang="en" sz="1200"/>
              <a:t>Each forecast covers 16 days in the future and it has predictions for every hour. </a:t>
            </a:r>
            <a:endParaRPr sz="1200"/>
          </a:p>
          <a:p>
            <a:pPr indent="0" lvl="0" marL="0" rtl="0" algn="l">
              <a:lnSpc>
                <a:spcPct val="115000"/>
              </a:lnSpc>
              <a:spcBef>
                <a:spcPts val="0"/>
              </a:spcBef>
              <a:spcAft>
                <a:spcPts val="0"/>
              </a:spcAft>
              <a:buNone/>
            </a:pPr>
            <a:r>
              <a:rPr lang="en" sz="1200"/>
              <a:t>We were told by the experts that the first variable, Tau-22,5 is the most important one to indicate clarity of the atmosphere, as it is the absorption rate directly above head. A smaller Tao-225 is more preferred than a larger one.</a:t>
            </a:r>
            <a:endParaRPr sz="1200"/>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c482e42e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c482e42e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That’s all the data we got, and now we are going to build models.</a:t>
            </a:r>
            <a:endParaRPr sz="1200"/>
          </a:p>
          <a:p>
            <a:pPr indent="0" lvl="0" marL="0" rtl="0" algn="l">
              <a:lnSpc>
                <a:spcPct val="115000"/>
              </a:lnSpc>
              <a:spcBef>
                <a:spcPts val="0"/>
              </a:spcBef>
              <a:spcAft>
                <a:spcPts val="0"/>
              </a:spcAft>
              <a:buNone/>
            </a:pPr>
            <a:r>
              <a:rPr lang="en" sz="1200"/>
              <a:t>We borrowed the idea of reward functions from reinforcement learning. Each telescope would get a reward value based on its weather condition. The reward function for each telescope is being called the small f. </a:t>
            </a:r>
            <a:endParaRPr sz="1200"/>
          </a:p>
          <a:p>
            <a:pPr indent="0" lvl="0" marL="0" rtl="0" algn="l">
              <a:lnSpc>
                <a:spcPct val="115000"/>
              </a:lnSpc>
              <a:spcBef>
                <a:spcPts val="0"/>
              </a:spcBef>
              <a:spcAft>
                <a:spcPts val="0"/>
              </a:spcAft>
              <a:buNone/>
            </a:pPr>
            <a:r>
              <a:rPr lang="en" sz="1200"/>
              <a:t>Each day is assigned a reward value, for which the reward function is called the big F.</a:t>
            </a:r>
            <a:endParaRPr sz="1200"/>
          </a:p>
          <a:p>
            <a:pPr indent="0" lvl="0" marL="0" rtl="0" algn="l">
              <a:lnSpc>
                <a:spcPct val="115000"/>
              </a:lnSpc>
              <a:spcBef>
                <a:spcPts val="0"/>
              </a:spcBef>
              <a:spcAft>
                <a:spcPts val="0"/>
              </a:spcAft>
              <a:buNone/>
            </a:pPr>
            <a:r>
              <a:rPr lang="en" sz="1200"/>
              <a:t>In the baseline model, we construct the reward function using the predictions of Tao-225. The small f is defined to be negative expectation of Tao-225 over the telescope’s observation window. (We have a negative sign there because intuitively we want the reward value to be as large as possible, but Tao-225 is always positive and it’s the best when it’s close to zero. )</a:t>
            </a:r>
            <a:endParaRPr sz="1200"/>
          </a:p>
          <a:p>
            <a:pPr indent="0" lvl="0" marL="0" rtl="0" algn="l">
              <a:lnSpc>
                <a:spcPct val="115000"/>
              </a:lnSpc>
              <a:spcBef>
                <a:spcPts val="0"/>
              </a:spcBef>
              <a:spcAft>
                <a:spcPts val="0"/>
              </a:spcAft>
              <a:buNone/>
            </a:pPr>
            <a:r>
              <a:rPr lang="en" sz="1200"/>
              <a:t>The big F is defined to be some weighted average of the small f’s. We used the sizes of the telescopes as part of the weights, because the larger telescopes are more important in the array. We also incorporated the distance matrix in the formula, as we want the telescopes to be spreaded out on the surface of the earth.</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762000" lvl="0" marL="0" rtl="0" algn="l">
              <a:lnSpc>
                <a:spcPct val="115000"/>
              </a:lnSpc>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sp>
        <p:nvSpPr>
          <p:cNvPr id="55" name="Google Shape;55;p14"/>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56" name="Google Shape;56;p14"/>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7" name="Google Shape;57;p14"/>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59" name="Shape 59"/>
        <p:cNvGrpSpPr/>
        <p:nvPr/>
      </p:nvGrpSpPr>
      <p:grpSpPr>
        <a:xfrm>
          <a:off x="0" y="0"/>
          <a:ext cx="0" cy="0"/>
          <a:chOff x="0" y="0"/>
          <a:chExt cx="0" cy="0"/>
        </a:xfrm>
      </p:grpSpPr>
      <p:sp>
        <p:nvSpPr>
          <p:cNvPr id="60" name="Google Shape;60;p15"/>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61" name="Google Shape;61;p15"/>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62" name="Google Shape;62;p15"/>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4" name="Shape 64"/>
        <p:cNvGrpSpPr/>
        <p:nvPr/>
      </p:nvGrpSpPr>
      <p:grpSpPr>
        <a:xfrm>
          <a:off x="0" y="0"/>
          <a:ext cx="0" cy="0"/>
          <a:chOff x="0" y="0"/>
          <a:chExt cx="0" cy="0"/>
        </a:xfrm>
      </p:grpSpPr>
      <p:sp>
        <p:nvSpPr>
          <p:cNvPr id="65" name="Google Shape;65;p16"/>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67" name="Google Shape;67;p16"/>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68" name="Google Shape;68;p16"/>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9" name="Google Shape;69;p16"/>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0" name="Google Shape;7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1" name="Shape 71"/>
        <p:cNvGrpSpPr/>
        <p:nvPr/>
      </p:nvGrpSpPr>
      <p:grpSpPr>
        <a:xfrm>
          <a:off x="0" y="0"/>
          <a:ext cx="0" cy="0"/>
          <a:chOff x="0" y="0"/>
          <a:chExt cx="0" cy="0"/>
        </a:xfrm>
      </p:grpSpPr>
      <p:sp>
        <p:nvSpPr>
          <p:cNvPr id="72" name="Google Shape;72;p1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4" name="Google Shape;74;p17"/>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5" name="Google Shape;75;p17"/>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7" name="Shape 77"/>
        <p:cNvGrpSpPr/>
        <p:nvPr/>
      </p:nvGrpSpPr>
      <p:grpSpPr>
        <a:xfrm>
          <a:off x="0" y="0"/>
          <a:ext cx="0" cy="0"/>
          <a:chOff x="0" y="0"/>
          <a:chExt cx="0" cy="0"/>
        </a:xfrm>
      </p:grpSpPr>
      <p:sp>
        <p:nvSpPr>
          <p:cNvPr id="78" name="Google Shape;78;p18"/>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0" name="Google Shape;8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1" name="Shape 81"/>
        <p:cNvGrpSpPr/>
        <p:nvPr/>
      </p:nvGrpSpPr>
      <p:grpSpPr>
        <a:xfrm>
          <a:off x="0" y="0"/>
          <a:ext cx="0" cy="0"/>
          <a:chOff x="0" y="0"/>
          <a:chExt cx="0" cy="0"/>
        </a:xfrm>
      </p:grpSpPr>
      <p:sp>
        <p:nvSpPr>
          <p:cNvPr id="82" name="Google Shape;82;p19"/>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4" name="Google Shape;84;p19"/>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1600"/>
              </a:spcBef>
              <a:spcAft>
                <a:spcPts val="0"/>
              </a:spcAft>
              <a:buClr>
                <a:schemeClr val="accent2"/>
              </a:buClr>
              <a:buSzPts val="1100"/>
              <a:buChar char="○"/>
              <a:defRPr>
                <a:solidFill>
                  <a:schemeClr val="accent2"/>
                </a:solidFill>
              </a:defRPr>
            </a:lvl2pPr>
            <a:lvl3pPr indent="-298450" lvl="2" marL="1371600" rtl="0">
              <a:spcBef>
                <a:spcPts val="1600"/>
              </a:spcBef>
              <a:spcAft>
                <a:spcPts val="0"/>
              </a:spcAft>
              <a:buClr>
                <a:schemeClr val="accent2"/>
              </a:buClr>
              <a:buSzPts val="1100"/>
              <a:buChar char="■"/>
              <a:defRPr>
                <a:solidFill>
                  <a:schemeClr val="accent2"/>
                </a:solidFill>
              </a:defRPr>
            </a:lvl3pPr>
            <a:lvl4pPr indent="-298450" lvl="3" marL="1828800" rtl="0">
              <a:spcBef>
                <a:spcPts val="1600"/>
              </a:spcBef>
              <a:spcAft>
                <a:spcPts val="0"/>
              </a:spcAft>
              <a:buClr>
                <a:schemeClr val="accent2"/>
              </a:buClr>
              <a:buSzPts val="1100"/>
              <a:buChar char="●"/>
              <a:defRPr>
                <a:solidFill>
                  <a:schemeClr val="accent2"/>
                </a:solidFill>
              </a:defRPr>
            </a:lvl4pPr>
            <a:lvl5pPr indent="-298450" lvl="4" marL="2286000" rtl="0">
              <a:spcBef>
                <a:spcPts val="1600"/>
              </a:spcBef>
              <a:spcAft>
                <a:spcPts val="0"/>
              </a:spcAft>
              <a:buClr>
                <a:schemeClr val="accent2"/>
              </a:buClr>
              <a:buSzPts val="1100"/>
              <a:buChar char="○"/>
              <a:defRPr>
                <a:solidFill>
                  <a:schemeClr val="accent2"/>
                </a:solidFill>
              </a:defRPr>
            </a:lvl5pPr>
            <a:lvl6pPr indent="-298450" lvl="5" marL="2743200" rtl="0">
              <a:spcBef>
                <a:spcPts val="1600"/>
              </a:spcBef>
              <a:spcAft>
                <a:spcPts val="0"/>
              </a:spcAft>
              <a:buClr>
                <a:schemeClr val="accent2"/>
              </a:buClr>
              <a:buSzPts val="1100"/>
              <a:buChar char="■"/>
              <a:defRPr>
                <a:solidFill>
                  <a:schemeClr val="accent2"/>
                </a:solidFill>
              </a:defRPr>
            </a:lvl6pPr>
            <a:lvl7pPr indent="-298450" lvl="6" marL="3200400" rtl="0">
              <a:spcBef>
                <a:spcPts val="1600"/>
              </a:spcBef>
              <a:spcAft>
                <a:spcPts val="0"/>
              </a:spcAft>
              <a:buClr>
                <a:schemeClr val="accent2"/>
              </a:buClr>
              <a:buSzPts val="1100"/>
              <a:buChar char="●"/>
              <a:defRPr>
                <a:solidFill>
                  <a:schemeClr val="accent2"/>
                </a:solidFill>
              </a:defRPr>
            </a:lvl7pPr>
            <a:lvl8pPr indent="-298450" lvl="7" marL="3657600" rtl="0">
              <a:spcBef>
                <a:spcPts val="1600"/>
              </a:spcBef>
              <a:spcAft>
                <a:spcPts val="0"/>
              </a:spcAft>
              <a:buClr>
                <a:schemeClr val="accent2"/>
              </a:buClr>
              <a:buSzPts val="1100"/>
              <a:buChar char="○"/>
              <a:defRPr>
                <a:solidFill>
                  <a:schemeClr val="accent2"/>
                </a:solidFill>
              </a:defRPr>
            </a:lvl8pPr>
            <a:lvl9pPr indent="-298450" lvl="8" marL="4114800" rtl="0">
              <a:spcBef>
                <a:spcPts val="1600"/>
              </a:spcBef>
              <a:spcAft>
                <a:spcPts val="1600"/>
              </a:spcAft>
              <a:buClr>
                <a:schemeClr val="accent2"/>
              </a:buClr>
              <a:buSzPts val="1100"/>
              <a:buChar char="■"/>
              <a:defRPr>
                <a:solidFill>
                  <a:schemeClr val="accent2"/>
                </a:solidFill>
              </a:defRPr>
            </a:lvl9pPr>
          </a:lstStyle>
          <a:p/>
        </p:txBody>
      </p:sp>
      <p:sp>
        <p:nvSpPr>
          <p:cNvPr id="85" name="Google Shape;8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6" name="Shape 86"/>
        <p:cNvGrpSpPr/>
        <p:nvPr/>
      </p:nvGrpSpPr>
      <p:grpSpPr>
        <a:xfrm>
          <a:off x="0" y="0"/>
          <a:ext cx="0" cy="0"/>
          <a:chOff x="0" y="0"/>
          <a:chExt cx="0" cy="0"/>
        </a:xfrm>
      </p:grpSpPr>
      <p:sp>
        <p:nvSpPr>
          <p:cNvPr id="87" name="Google Shape;87;p20"/>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88" name="Google Shape;8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1"/>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2" name="Google Shape;92;p21"/>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93" name="Google Shape;93;p21"/>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4" name="Google Shape;9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5" name="Shape 95"/>
        <p:cNvGrpSpPr/>
        <p:nvPr/>
      </p:nvGrpSpPr>
      <p:grpSpPr>
        <a:xfrm>
          <a:off x="0" y="0"/>
          <a:ext cx="0" cy="0"/>
          <a:chOff x="0" y="0"/>
          <a:chExt cx="0" cy="0"/>
        </a:xfrm>
      </p:grpSpPr>
      <p:sp>
        <p:nvSpPr>
          <p:cNvPr id="96" name="Google Shape;96;p22"/>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2"/>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98" name="Google Shape;9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99" name="Shape 99"/>
        <p:cNvGrpSpPr/>
        <p:nvPr/>
      </p:nvGrpSpPr>
      <p:grpSpPr>
        <a:xfrm>
          <a:off x="0" y="0"/>
          <a:ext cx="0" cy="0"/>
          <a:chOff x="0" y="0"/>
          <a:chExt cx="0" cy="0"/>
        </a:xfrm>
      </p:grpSpPr>
      <p:sp>
        <p:nvSpPr>
          <p:cNvPr id="100" name="Google Shape;100;p23"/>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101" name="Google Shape;101;p23"/>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1600"/>
              </a:spcBef>
              <a:spcAft>
                <a:spcPts val="0"/>
              </a:spcAft>
              <a:buClr>
                <a:schemeClr val="accent2"/>
              </a:buClr>
              <a:buSzPts val="1100"/>
              <a:buChar char="○"/>
              <a:defRPr>
                <a:solidFill>
                  <a:schemeClr val="accent2"/>
                </a:solidFill>
              </a:defRPr>
            </a:lvl2pPr>
            <a:lvl3pPr indent="-298450" lvl="2" marL="1371600" rtl="0">
              <a:spcBef>
                <a:spcPts val="1600"/>
              </a:spcBef>
              <a:spcAft>
                <a:spcPts val="0"/>
              </a:spcAft>
              <a:buClr>
                <a:schemeClr val="accent2"/>
              </a:buClr>
              <a:buSzPts val="1100"/>
              <a:buChar char="■"/>
              <a:defRPr>
                <a:solidFill>
                  <a:schemeClr val="accent2"/>
                </a:solidFill>
              </a:defRPr>
            </a:lvl3pPr>
            <a:lvl4pPr indent="-298450" lvl="3" marL="1828800" rtl="0">
              <a:spcBef>
                <a:spcPts val="1600"/>
              </a:spcBef>
              <a:spcAft>
                <a:spcPts val="0"/>
              </a:spcAft>
              <a:buClr>
                <a:schemeClr val="accent2"/>
              </a:buClr>
              <a:buSzPts val="1100"/>
              <a:buChar char="●"/>
              <a:defRPr>
                <a:solidFill>
                  <a:schemeClr val="accent2"/>
                </a:solidFill>
              </a:defRPr>
            </a:lvl4pPr>
            <a:lvl5pPr indent="-298450" lvl="4" marL="2286000" rtl="0">
              <a:spcBef>
                <a:spcPts val="1600"/>
              </a:spcBef>
              <a:spcAft>
                <a:spcPts val="0"/>
              </a:spcAft>
              <a:buClr>
                <a:schemeClr val="accent2"/>
              </a:buClr>
              <a:buSzPts val="1100"/>
              <a:buChar char="○"/>
              <a:defRPr>
                <a:solidFill>
                  <a:schemeClr val="accent2"/>
                </a:solidFill>
              </a:defRPr>
            </a:lvl5pPr>
            <a:lvl6pPr indent="-298450" lvl="5" marL="2743200" rtl="0">
              <a:spcBef>
                <a:spcPts val="1600"/>
              </a:spcBef>
              <a:spcAft>
                <a:spcPts val="0"/>
              </a:spcAft>
              <a:buClr>
                <a:schemeClr val="accent2"/>
              </a:buClr>
              <a:buSzPts val="1100"/>
              <a:buChar char="■"/>
              <a:defRPr>
                <a:solidFill>
                  <a:schemeClr val="accent2"/>
                </a:solidFill>
              </a:defRPr>
            </a:lvl6pPr>
            <a:lvl7pPr indent="-298450" lvl="6" marL="3200400" rtl="0">
              <a:spcBef>
                <a:spcPts val="1600"/>
              </a:spcBef>
              <a:spcAft>
                <a:spcPts val="0"/>
              </a:spcAft>
              <a:buClr>
                <a:schemeClr val="accent2"/>
              </a:buClr>
              <a:buSzPts val="1100"/>
              <a:buChar char="●"/>
              <a:defRPr>
                <a:solidFill>
                  <a:schemeClr val="accent2"/>
                </a:solidFill>
              </a:defRPr>
            </a:lvl7pPr>
            <a:lvl8pPr indent="-298450" lvl="7" marL="3657600" rtl="0">
              <a:spcBef>
                <a:spcPts val="1600"/>
              </a:spcBef>
              <a:spcAft>
                <a:spcPts val="0"/>
              </a:spcAft>
              <a:buClr>
                <a:schemeClr val="accent2"/>
              </a:buClr>
              <a:buSzPts val="1100"/>
              <a:buChar char="○"/>
              <a:defRPr>
                <a:solidFill>
                  <a:schemeClr val="accent2"/>
                </a:solidFill>
              </a:defRPr>
            </a:lvl8pPr>
            <a:lvl9pPr indent="-298450" lvl="8" marL="4114800" rtl="0">
              <a:spcBef>
                <a:spcPts val="1600"/>
              </a:spcBef>
              <a:spcAft>
                <a:spcPts val="1600"/>
              </a:spcAft>
              <a:buClr>
                <a:schemeClr val="accent2"/>
              </a:buClr>
              <a:buSzPts val="1100"/>
              <a:buChar char="■"/>
              <a:defRPr>
                <a:solidFill>
                  <a:schemeClr val="accent2"/>
                </a:solidFill>
              </a:defRPr>
            </a:lvl9pPr>
          </a:lstStyle>
          <a:p/>
        </p:txBody>
      </p:sp>
      <p:sp>
        <p:nvSpPr>
          <p:cNvPr id="102" name="Google Shape;10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3" name="Shape 103"/>
        <p:cNvGrpSpPr/>
        <p:nvPr/>
      </p:nvGrpSpPr>
      <p:grpSpPr>
        <a:xfrm>
          <a:off x="0" y="0"/>
          <a:ext cx="0" cy="0"/>
          <a:chOff x="0" y="0"/>
          <a:chExt cx="0" cy="0"/>
        </a:xfrm>
      </p:grpSpPr>
      <p:sp>
        <p:nvSpPr>
          <p:cNvPr id="104" name="Google Shape;10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rtl="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Roboto"/>
                <a:ea typeface="Roboto"/>
                <a:cs typeface="Roboto"/>
                <a:sym typeface="Roboto"/>
              </a:defRPr>
            </a:lvl1pPr>
            <a:lvl2pPr lvl="1" rtl="0" algn="r">
              <a:buNone/>
              <a:defRPr sz="1000">
                <a:solidFill>
                  <a:schemeClr val="dk2"/>
                </a:solidFill>
                <a:latin typeface="Roboto"/>
                <a:ea typeface="Roboto"/>
                <a:cs typeface="Roboto"/>
                <a:sym typeface="Roboto"/>
              </a:defRPr>
            </a:lvl2pPr>
            <a:lvl3pPr lvl="2" rtl="0" algn="r">
              <a:buNone/>
              <a:defRPr sz="1000">
                <a:solidFill>
                  <a:schemeClr val="dk2"/>
                </a:solidFill>
                <a:latin typeface="Roboto"/>
                <a:ea typeface="Roboto"/>
                <a:cs typeface="Roboto"/>
                <a:sym typeface="Roboto"/>
              </a:defRPr>
            </a:lvl3pPr>
            <a:lvl4pPr lvl="3" rtl="0" algn="r">
              <a:buNone/>
              <a:defRPr sz="1000">
                <a:solidFill>
                  <a:schemeClr val="dk2"/>
                </a:solidFill>
                <a:latin typeface="Roboto"/>
                <a:ea typeface="Roboto"/>
                <a:cs typeface="Roboto"/>
                <a:sym typeface="Roboto"/>
              </a:defRPr>
            </a:lvl4pPr>
            <a:lvl5pPr lvl="4" rtl="0" algn="r">
              <a:buNone/>
              <a:defRPr sz="1000">
                <a:solidFill>
                  <a:schemeClr val="dk2"/>
                </a:solidFill>
                <a:latin typeface="Roboto"/>
                <a:ea typeface="Roboto"/>
                <a:cs typeface="Roboto"/>
                <a:sym typeface="Roboto"/>
              </a:defRPr>
            </a:lvl5pPr>
            <a:lvl6pPr lvl="5" rtl="0" algn="r">
              <a:buNone/>
              <a:defRPr sz="1000">
                <a:solidFill>
                  <a:schemeClr val="dk2"/>
                </a:solidFill>
                <a:latin typeface="Roboto"/>
                <a:ea typeface="Roboto"/>
                <a:cs typeface="Roboto"/>
                <a:sym typeface="Roboto"/>
              </a:defRPr>
            </a:lvl6pPr>
            <a:lvl7pPr lvl="6" rtl="0" algn="r">
              <a:buNone/>
              <a:defRPr sz="1000">
                <a:solidFill>
                  <a:schemeClr val="dk2"/>
                </a:solidFill>
                <a:latin typeface="Roboto"/>
                <a:ea typeface="Roboto"/>
                <a:cs typeface="Roboto"/>
                <a:sym typeface="Roboto"/>
              </a:defRPr>
            </a:lvl7pPr>
            <a:lvl8pPr lvl="7" rtl="0" algn="r">
              <a:buNone/>
              <a:defRPr sz="1000">
                <a:solidFill>
                  <a:schemeClr val="dk2"/>
                </a:solidFill>
                <a:latin typeface="Roboto"/>
                <a:ea typeface="Roboto"/>
                <a:cs typeface="Roboto"/>
                <a:sym typeface="Roboto"/>
              </a:defRPr>
            </a:lvl8pPr>
            <a:lvl9pPr lvl="8" rtl="0"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http://www.youtube.com/watch?v=UKHaZE5Ws6c" TargetMode="Externa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5"/>
          <p:cNvSpPr txBox="1"/>
          <p:nvPr>
            <p:ph type="ctrTitle"/>
          </p:nvPr>
        </p:nvSpPr>
        <p:spPr>
          <a:xfrm>
            <a:off x="311700" y="539725"/>
            <a:ext cx="8520600" cy="29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AC297r Fall 2019</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 sz="3000"/>
              <a:t>Final Presentation</a:t>
            </a:r>
            <a:endParaRPr sz="3000"/>
          </a:p>
          <a:p>
            <a:pPr indent="0" lvl="0" marL="0" rtl="0" algn="l">
              <a:spcBef>
                <a:spcPts val="0"/>
              </a:spcBef>
              <a:spcAft>
                <a:spcPts val="0"/>
              </a:spcAft>
              <a:buNone/>
            </a:pPr>
            <a:r>
              <a:rPr lang="en" sz="1800"/>
              <a:t>Optimal Real-time Scheduling for Black Hole Imaging</a:t>
            </a:r>
            <a:endParaRPr sz="1800"/>
          </a:p>
          <a:p>
            <a:pPr indent="0" lvl="0" marL="0" rtl="0" algn="l">
              <a:spcBef>
                <a:spcPts val="0"/>
              </a:spcBef>
              <a:spcAft>
                <a:spcPts val="0"/>
              </a:spcAft>
              <a:buNone/>
            </a:pPr>
            <a:r>
              <a:t/>
            </a:r>
            <a:endParaRPr/>
          </a:p>
        </p:txBody>
      </p:sp>
      <p:sp>
        <p:nvSpPr>
          <p:cNvPr id="110" name="Google Shape;110;p25"/>
          <p:cNvSpPr txBox="1"/>
          <p:nvPr>
            <p:ph idx="1" type="subTitle"/>
          </p:nvPr>
        </p:nvSpPr>
        <p:spPr>
          <a:xfrm>
            <a:off x="311700" y="2388585"/>
            <a:ext cx="42426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EHT Group: Queena, Shu, Yiming</a:t>
            </a:r>
            <a:endParaRPr/>
          </a:p>
          <a:p>
            <a:pPr indent="0" lvl="0" marL="0" rtl="0" algn="l">
              <a:spcBef>
                <a:spcPts val="0"/>
              </a:spcBef>
              <a:spcAft>
                <a:spcPts val="0"/>
              </a:spcAft>
              <a:buNone/>
            </a:pPr>
            <a:r>
              <a:rPr lang="en"/>
              <a:t>Advisor: Cecilia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Baseline Optimization Method</a:t>
            </a:r>
            <a:endParaRPr/>
          </a:p>
        </p:txBody>
      </p:sp>
      <p:graphicFrame>
        <p:nvGraphicFramePr>
          <p:cNvPr id="175" name="Google Shape;175;p34"/>
          <p:cNvGraphicFramePr/>
          <p:nvPr/>
        </p:nvGraphicFramePr>
        <p:xfrm>
          <a:off x="1100300" y="1469525"/>
          <a:ext cx="3000000" cy="3000000"/>
        </p:xfrm>
        <a:graphic>
          <a:graphicData uri="http://schemas.openxmlformats.org/drawingml/2006/table">
            <a:tbl>
              <a:tblPr>
                <a:noFill/>
                <a:tableStyleId>{96EE77DB-003A-4A34-9BC7-D4C26491184F}</a:tableStyleId>
              </a:tblPr>
              <a:tblGrid>
                <a:gridCol w="723900"/>
                <a:gridCol w="723900"/>
                <a:gridCol w="723900"/>
                <a:gridCol w="723900"/>
                <a:gridCol w="723900"/>
                <a:gridCol w="723900"/>
                <a:gridCol w="723900"/>
                <a:gridCol w="723900"/>
                <a:gridCol w="723900"/>
                <a:gridCol w="723900"/>
              </a:tblGrid>
              <a:tr h="381000">
                <a:tc>
                  <a:txBody>
                    <a:bodyPr/>
                    <a:lstStyle/>
                    <a:p>
                      <a:pPr indent="0" lvl="0" marL="0" rtl="0" algn="l">
                        <a:spcBef>
                          <a:spcPts val="0"/>
                        </a:spcBef>
                        <a:spcAft>
                          <a:spcPts val="0"/>
                        </a:spcAft>
                        <a:buNone/>
                      </a:pPr>
                      <a:r>
                        <a:rPr lang="en"/>
                        <a:t>Day1</a:t>
                      </a:r>
                      <a:endParaRPr/>
                    </a:p>
                  </a:txBody>
                  <a:tcPr marT="91425" marB="91425" marR="91425" marL="91425">
                    <a:lnL cap="flat" cmpd="sng" w="38100">
                      <a:solidFill>
                        <a:srgbClr val="A61C00"/>
                      </a:solidFill>
                      <a:prstDash val="solid"/>
                      <a:round/>
                      <a:headEnd len="sm" w="sm" type="none"/>
                      <a:tailEnd len="sm" w="sm" type="none"/>
                    </a:lnL>
                    <a:lnR cap="flat" cmpd="sng" w="38100">
                      <a:solidFill>
                        <a:srgbClr val="A61C00"/>
                      </a:solidFill>
                      <a:prstDash val="solid"/>
                      <a:round/>
                      <a:headEnd len="sm" w="sm" type="none"/>
                      <a:tailEnd len="sm" w="sm" type="none"/>
                    </a:lnR>
                    <a:lnT cap="flat" cmpd="sng" w="38100">
                      <a:solidFill>
                        <a:srgbClr val="A61C00"/>
                      </a:solidFill>
                      <a:prstDash val="solid"/>
                      <a:round/>
                      <a:headEnd len="sm" w="sm" type="none"/>
                      <a:tailEnd len="sm" w="sm" type="none"/>
                    </a:lnT>
                    <a:lnB cap="flat" cmpd="sng" w="38100">
                      <a:solidFill>
                        <a:srgbClr val="A61C00"/>
                      </a:solidFill>
                      <a:prstDash val="solid"/>
                      <a:round/>
                      <a:headEnd len="sm" w="sm" type="none"/>
                      <a:tailEnd len="sm" w="sm" type="none"/>
                    </a:lnB>
                  </a:tcPr>
                </a:tc>
                <a:tc>
                  <a:txBody>
                    <a:bodyPr/>
                    <a:lstStyle/>
                    <a:p>
                      <a:pPr indent="0" lvl="0" marL="0" rtl="0" algn="l">
                        <a:spcBef>
                          <a:spcPts val="0"/>
                        </a:spcBef>
                        <a:spcAft>
                          <a:spcPts val="0"/>
                        </a:spcAft>
                        <a:buNone/>
                      </a:pPr>
                      <a:r>
                        <a:rPr lang="en"/>
                        <a:t>Day2</a:t>
                      </a:r>
                      <a:endParaRPr/>
                    </a:p>
                  </a:txBody>
                  <a:tcPr marT="91425" marB="91425" marR="91425" marL="91425">
                    <a:lnL cap="flat" cmpd="sng" w="38100">
                      <a:solidFill>
                        <a:srgbClr val="A61C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00"/>
                          </a:solidFill>
                        </a:rPr>
                        <a:t>Day3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00"/>
                          </a:solidFill>
                        </a:rPr>
                        <a:t>Day4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00"/>
                          </a:solidFill>
                        </a:rPr>
                        <a:t>Day5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00"/>
                          </a:solidFill>
                        </a:rPr>
                        <a:t>Day6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00"/>
                          </a:solidFill>
                        </a:rPr>
                        <a:t>Day7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00"/>
                          </a:solidFill>
                        </a:rPr>
                        <a:t>Day8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00"/>
                          </a:solidFill>
                        </a:rPr>
                        <a:t>Day9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00"/>
                          </a:solidFill>
                        </a:rPr>
                        <a:t>Day10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19.03</a:t>
                      </a:r>
                      <a:endParaRPr/>
                    </a:p>
                  </a:txBody>
                  <a:tcPr marT="91425" marB="91425" marR="91425" marL="91425">
                    <a:lnL cap="flat" cmpd="sng" w="38100">
                      <a:solidFill>
                        <a:srgbClr val="A61C00"/>
                      </a:solidFill>
                      <a:prstDash val="solid"/>
                      <a:round/>
                      <a:headEnd len="sm" w="sm" type="none"/>
                      <a:tailEnd len="sm" w="sm" type="none"/>
                    </a:lnL>
                    <a:lnR cap="flat" cmpd="sng" w="38100">
                      <a:solidFill>
                        <a:srgbClr val="A61C00"/>
                      </a:solidFill>
                      <a:prstDash val="solid"/>
                      <a:round/>
                      <a:headEnd len="sm" w="sm" type="none"/>
                      <a:tailEnd len="sm" w="sm" type="none"/>
                    </a:lnR>
                    <a:lnT cap="flat" cmpd="sng" w="38100">
                      <a:solidFill>
                        <a:srgbClr val="A61C00"/>
                      </a:solidFill>
                      <a:prstDash val="solid"/>
                      <a:round/>
                      <a:headEnd len="sm" w="sm" type="none"/>
                      <a:tailEnd len="sm" w="sm" type="none"/>
                    </a:lnT>
                    <a:lnB cap="flat" cmpd="sng" w="38100">
                      <a:solidFill>
                        <a:srgbClr val="A61C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13.93</a:t>
                      </a:r>
                      <a:endParaRPr/>
                    </a:p>
                  </a:txBody>
                  <a:tcPr marT="91425" marB="91425" marR="91425" marL="91425">
                    <a:lnL cap="flat" cmpd="sng" w="38100">
                      <a:solidFill>
                        <a:srgbClr val="A61C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16.24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16.38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18.80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12.99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17.02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19.03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18.81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14.06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76" name="Google Shape;176;p34"/>
          <p:cNvSpPr txBox="1"/>
          <p:nvPr/>
        </p:nvSpPr>
        <p:spPr>
          <a:xfrm>
            <a:off x="585900" y="3915700"/>
            <a:ext cx="73383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77" name="Google Shape;177;p34"/>
          <p:cNvGraphicFramePr/>
          <p:nvPr/>
        </p:nvGraphicFramePr>
        <p:xfrm>
          <a:off x="1824200" y="2386675"/>
          <a:ext cx="3000000" cy="3000000"/>
        </p:xfrm>
        <a:graphic>
          <a:graphicData uri="http://schemas.openxmlformats.org/drawingml/2006/table">
            <a:tbl>
              <a:tblPr>
                <a:noFill/>
                <a:tableStyleId>{96EE77DB-003A-4A34-9BC7-D4C26491184F}</a:tableStyleId>
              </a:tblPr>
              <a:tblGrid>
                <a:gridCol w="723900"/>
                <a:gridCol w="723900"/>
                <a:gridCol w="723900"/>
                <a:gridCol w="723900"/>
                <a:gridCol w="723900"/>
                <a:gridCol w="723900"/>
                <a:gridCol w="723900"/>
                <a:gridCol w="723900"/>
                <a:gridCol w="723900"/>
              </a:tblGrid>
              <a:tr h="381000">
                <a:tc>
                  <a:txBody>
                    <a:bodyPr/>
                    <a:lstStyle/>
                    <a:p>
                      <a:pPr indent="0" lvl="0" marL="0" rtl="0" algn="l">
                        <a:spcBef>
                          <a:spcPts val="0"/>
                        </a:spcBef>
                        <a:spcAft>
                          <a:spcPts val="0"/>
                        </a:spcAft>
                        <a:buNone/>
                      </a:pPr>
                      <a:r>
                        <a:rPr lang="en"/>
                        <a:t>Day2</a:t>
                      </a:r>
                      <a:endParaRPr/>
                    </a:p>
                  </a:txBody>
                  <a:tcPr marT="91425" marB="91425" marR="91425" marL="91425">
                    <a:lnL cap="flat" cmpd="sng" w="38100">
                      <a:solidFill>
                        <a:srgbClr val="CC4125"/>
                      </a:solidFill>
                      <a:prstDash val="solid"/>
                      <a:round/>
                      <a:headEnd len="sm" w="sm" type="none"/>
                      <a:tailEnd len="sm" w="sm" type="none"/>
                    </a:lnL>
                    <a:lnR cap="flat" cmpd="sng" w="38100">
                      <a:solidFill>
                        <a:srgbClr val="CC4125"/>
                      </a:solidFill>
                      <a:prstDash val="solid"/>
                      <a:round/>
                      <a:headEnd len="sm" w="sm" type="none"/>
                      <a:tailEnd len="sm" w="sm" type="none"/>
                    </a:lnR>
                    <a:lnT cap="flat" cmpd="sng" w="38100">
                      <a:solidFill>
                        <a:srgbClr val="CC4125"/>
                      </a:solidFill>
                      <a:prstDash val="solid"/>
                      <a:round/>
                      <a:headEnd len="sm" w="sm" type="none"/>
                      <a:tailEnd len="sm" w="sm" type="none"/>
                    </a:lnT>
                    <a:lnB cap="flat" cmpd="sng" w="38100">
                      <a:solidFill>
                        <a:srgbClr val="CC4125"/>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00"/>
                          </a:solidFill>
                        </a:rPr>
                        <a:t>Day3</a:t>
                      </a:r>
                      <a:endParaRPr/>
                    </a:p>
                  </a:txBody>
                  <a:tcPr marT="91425" marB="91425" marR="91425" marL="91425">
                    <a:lnL cap="flat" cmpd="sng" w="38100">
                      <a:solidFill>
                        <a:srgbClr val="CC4125"/>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00"/>
                          </a:solidFill>
                        </a:rPr>
                        <a:t>Day4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00"/>
                          </a:solidFill>
                        </a:rPr>
                        <a:t>Day5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00"/>
                          </a:solidFill>
                        </a:rPr>
                        <a:t>Day6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00"/>
                          </a:solidFill>
                        </a:rPr>
                        <a:t>Day7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00"/>
                          </a:solidFill>
                        </a:rPr>
                        <a:t>Day8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00"/>
                          </a:solidFill>
                        </a:rPr>
                        <a:t>Day9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00"/>
                          </a:solidFill>
                        </a:rPr>
                        <a:t>Day10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18.82</a:t>
                      </a:r>
                      <a:endParaRPr/>
                    </a:p>
                  </a:txBody>
                  <a:tcPr marT="91425" marB="91425" marR="91425" marL="91425">
                    <a:lnL cap="flat" cmpd="sng" w="38100">
                      <a:solidFill>
                        <a:srgbClr val="CC4125"/>
                      </a:solidFill>
                      <a:prstDash val="solid"/>
                      <a:round/>
                      <a:headEnd len="sm" w="sm" type="none"/>
                      <a:tailEnd len="sm" w="sm" type="none"/>
                    </a:lnL>
                    <a:lnR cap="flat" cmpd="sng" w="38100">
                      <a:solidFill>
                        <a:srgbClr val="CC4125"/>
                      </a:solidFill>
                      <a:prstDash val="solid"/>
                      <a:round/>
                      <a:headEnd len="sm" w="sm" type="none"/>
                      <a:tailEnd len="sm" w="sm" type="none"/>
                    </a:lnR>
                    <a:lnT cap="flat" cmpd="sng" w="38100">
                      <a:solidFill>
                        <a:srgbClr val="CC4125"/>
                      </a:solidFill>
                      <a:prstDash val="solid"/>
                      <a:round/>
                      <a:headEnd len="sm" w="sm" type="none"/>
                      <a:tailEnd len="sm" w="sm" type="none"/>
                    </a:lnT>
                    <a:lnB cap="flat" cmpd="sng" w="38100">
                      <a:solidFill>
                        <a:srgbClr val="CC4125"/>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11.04</a:t>
                      </a:r>
                      <a:endParaRPr/>
                    </a:p>
                  </a:txBody>
                  <a:tcPr marT="91425" marB="91425" marR="91425" marL="91425">
                    <a:lnL cap="flat" cmpd="sng" w="38100">
                      <a:solidFill>
                        <a:srgbClr val="CC4125"/>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19.07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13.06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14.46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15.90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18.37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16.98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18.30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bl>
          </a:graphicData>
        </a:graphic>
      </p:graphicFrame>
      <p:graphicFrame>
        <p:nvGraphicFramePr>
          <p:cNvPr id="178" name="Google Shape;178;p34"/>
          <p:cNvGraphicFramePr/>
          <p:nvPr/>
        </p:nvGraphicFramePr>
        <p:xfrm>
          <a:off x="2548100" y="3303825"/>
          <a:ext cx="3000000" cy="3000000"/>
        </p:xfrm>
        <a:graphic>
          <a:graphicData uri="http://schemas.openxmlformats.org/drawingml/2006/table">
            <a:tbl>
              <a:tblPr>
                <a:noFill/>
                <a:tableStyleId>{96EE77DB-003A-4A34-9BC7-D4C26491184F}</a:tableStyleId>
              </a:tblPr>
              <a:tblGrid>
                <a:gridCol w="723900"/>
                <a:gridCol w="723900"/>
                <a:gridCol w="723900"/>
                <a:gridCol w="723900"/>
                <a:gridCol w="723900"/>
                <a:gridCol w="723900"/>
                <a:gridCol w="723900"/>
                <a:gridCol w="723900"/>
              </a:tblGrid>
              <a:tr h="381000">
                <a:tc>
                  <a:txBody>
                    <a:bodyPr/>
                    <a:lstStyle/>
                    <a:p>
                      <a:pPr indent="0" lvl="0" marL="0" rtl="0" algn="l">
                        <a:spcBef>
                          <a:spcPts val="0"/>
                        </a:spcBef>
                        <a:spcAft>
                          <a:spcPts val="0"/>
                        </a:spcAft>
                        <a:buNone/>
                      </a:pPr>
                      <a:r>
                        <a:rPr lang="en"/>
                        <a:t>Day3</a:t>
                      </a:r>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a:solidFill>
                            <a:srgbClr val="000000"/>
                          </a:solidFill>
                        </a:rPr>
                        <a:t>Day4</a:t>
                      </a:r>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a:solidFill>
                            <a:srgbClr val="000000"/>
                          </a:solidFill>
                        </a:rPr>
                        <a:t>Day5</a:t>
                      </a:r>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a:solidFill>
                            <a:srgbClr val="000000"/>
                          </a:solidFill>
                        </a:rPr>
                        <a:t>Day6</a:t>
                      </a:r>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a:solidFill>
                            <a:srgbClr val="000000"/>
                          </a:solidFill>
                        </a:rPr>
                        <a:t>Day7</a:t>
                      </a:r>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a:solidFill>
                            <a:srgbClr val="000000"/>
                          </a:solidFill>
                        </a:rPr>
                        <a:t>Day8</a:t>
                      </a:r>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a:solidFill>
                            <a:srgbClr val="000000"/>
                          </a:solidFill>
                        </a:rPr>
                        <a:t>Day9</a:t>
                      </a:r>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a:solidFill>
                            <a:srgbClr val="000000"/>
                          </a:solidFill>
                        </a:rPr>
                        <a:t>Day10</a:t>
                      </a:r>
                      <a:endParaRPr/>
                    </a:p>
                  </a:txBody>
                  <a:tcPr marT="91425" marB="91425" marR="91425" marL="91425"/>
                </a:tc>
              </a:tr>
              <a:tr h="381000">
                <a:tc>
                  <a:txBody>
                    <a:bodyPr/>
                    <a:lstStyle/>
                    <a:p>
                      <a:pPr indent="0" lvl="0" marL="0" rtl="0" algn="l">
                        <a:spcBef>
                          <a:spcPts val="0"/>
                        </a:spcBef>
                        <a:spcAft>
                          <a:spcPts val="0"/>
                        </a:spcAft>
                        <a:buNone/>
                      </a:pPr>
                      <a:r>
                        <a:rPr lang="en"/>
                        <a:t>10.21</a:t>
                      </a:r>
                      <a:endParaRPr/>
                    </a:p>
                  </a:txBody>
                  <a:tcPr marT="91425" marB="91425" marR="91425" marL="91425"/>
                </a:tc>
                <a:tc>
                  <a:txBody>
                    <a:bodyPr/>
                    <a:lstStyle/>
                    <a:p>
                      <a:pPr indent="0" lvl="0" marL="0" rtl="0" algn="l">
                        <a:spcBef>
                          <a:spcPts val="0"/>
                        </a:spcBef>
                        <a:spcAft>
                          <a:spcPts val="0"/>
                        </a:spcAft>
                        <a:buNone/>
                      </a:pPr>
                      <a:r>
                        <a:rPr lang="en"/>
                        <a:t>17.67</a:t>
                      </a:r>
                      <a:endParaRPr/>
                    </a:p>
                  </a:txBody>
                  <a:tcPr marT="91425" marB="91425" marR="91425" marL="91425">
                    <a:solidFill>
                      <a:srgbClr val="F4CCCC"/>
                    </a:solidFill>
                  </a:tcPr>
                </a:tc>
                <a:tc>
                  <a:txBody>
                    <a:bodyPr/>
                    <a:lstStyle/>
                    <a:p>
                      <a:pPr indent="0" lvl="0" marL="0" rtl="0" algn="l">
                        <a:spcBef>
                          <a:spcPts val="0"/>
                        </a:spcBef>
                        <a:spcAft>
                          <a:spcPts val="0"/>
                        </a:spcAft>
                        <a:buNone/>
                      </a:pPr>
                      <a:r>
                        <a:rPr lang="en"/>
                        <a:t>14.48</a:t>
                      </a:r>
                      <a:endParaRPr/>
                    </a:p>
                  </a:txBody>
                  <a:tcPr marT="91425" marB="91425" marR="91425" marL="91425"/>
                </a:tc>
                <a:tc>
                  <a:txBody>
                    <a:bodyPr/>
                    <a:lstStyle/>
                    <a:p>
                      <a:pPr indent="0" lvl="0" marL="0" rtl="0" algn="l">
                        <a:spcBef>
                          <a:spcPts val="0"/>
                        </a:spcBef>
                        <a:spcAft>
                          <a:spcPts val="0"/>
                        </a:spcAft>
                        <a:buNone/>
                      </a:pPr>
                      <a:r>
                        <a:rPr lang="en"/>
                        <a:t>11.21</a:t>
                      </a:r>
                      <a:endParaRPr/>
                    </a:p>
                  </a:txBody>
                  <a:tcPr marT="91425" marB="91425" marR="91425" marL="91425"/>
                </a:tc>
                <a:tc>
                  <a:txBody>
                    <a:bodyPr/>
                    <a:lstStyle/>
                    <a:p>
                      <a:pPr indent="0" lvl="0" marL="0" rtl="0" algn="l">
                        <a:spcBef>
                          <a:spcPts val="0"/>
                        </a:spcBef>
                        <a:spcAft>
                          <a:spcPts val="0"/>
                        </a:spcAft>
                        <a:buNone/>
                      </a:pPr>
                      <a:r>
                        <a:rPr lang="en"/>
                        <a:t>19.31</a:t>
                      </a:r>
                      <a:endParaRPr/>
                    </a:p>
                  </a:txBody>
                  <a:tcPr marT="91425" marB="91425" marR="91425" marL="91425">
                    <a:solidFill>
                      <a:srgbClr val="F4CCCC"/>
                    </a:solidFill>
                  </a:tcPr>
                </a:tc>
                <a:tc>
                  <a:txBody>
                    <a:bodyPr/>
                    <a:lstStyle/>
                    <a:p>
                      <a:pPr indent="0" lvl="0" marL="0" rtl="0" algn="l">
                        <a:spcBef>
                          <a:spcPts val="0"/>
                        </a:spcBef>
                        <a:spcAft>
                          <a:spcPts val="0"/>
                        </a:spcAft>
                        <a:buNone/>
                      </a:pPr>
                      <a:r>
                        <a:rPr lang="en"/>
                        <a:t>16.50</a:t>
                      </a:r>
                      <a:endParaRPr/>
                    </a:p>
                  </a:txBody>
                  <a:tcPr marT="91425" marB="91425" marR="91425" marL="91425">
                    <a:solidFill>
                      <a:srgbClr val="F4CCCC"/>
                    </a:solidFill>
                  </a:tcPr>
                </a:tc>
                <a:tc>
                  <a:txBody>
                    <a:bodyPr/>
                    <a:lstStyle/>
                    <a:p>
                      <a:pPr indent="0" lvl="0" marL="0" rtl="0" algn="l">
                        <a:spcBef>
                          <a:spcPts val="0"/>
                        </a:spcBef>
                        <a:spcAft>
                          <a:spcPts val="0"/>
                        </a:spcAft>
                        <a:buNone/>
                      </a:pPr>
                      <a:r>
                        <a:rPr lang="en"/>
                        <a:t>11.41</a:t>
                      </a:r>
                      <a:endParaRPr/>
                    </a:p>
                  </a:txBody>
                  <a:tcPr marT="91425" marB="91425" marR="91425" marL="91425"/>
                </a:tc>
                <a:tc>
                  <a:txBody>
                    <a:bodyPr/>
                    <a:lstStyle/>
                    <a:p>
                      <a:pPr indent="0" lvl="0" marL="0" rtl="0" algn="l">
                        <a:spcBef>
                          <a:spcPts val="0"/>
                        </a:spcBef>
                        <a:spcAft>
                          <a:spcPts val="0"/>
                        </a:spcAft>
                        <a:buNone/>
                      </a:pPr>
                      <a:r>
                        <a:rPr lang="en"/>
                        <a:t>12.22</a:t>
                      </a:r>
                      <a:endParaRPr/>
                    </a:p>
                  </a:txBody>
                  <a:tcPr marT="91425" marB="91425" marR="91425" marL="91425"/>
                </a:tc>
              </a:tr>
            </a:tbl>
          </a:graphicData>
        </a:graphic>
      </p:graphicFrame>
      <p:graphicFrame>
        <p:nvGraphicFramePr>
          <p:cNvPr id="179" name="Google Shape;179;p34"/>
          <p:cNvGraphicFramePr/>
          <p:nvPr/>
        </p:nvGraphicFramePr>
        <p:xfrm>
          <a:off x="3272000" y="4220975"/>
          <a:ext cx="3000000" cy="3000000"/>
        </p:xfrm>
        <a:graphic>
          <a:graphicData uri="http://schemas.openxmlformats.org/drawingml/2006/table">
            <a:tbl>
              <a:tblPr>
                <a:noFill/>
                <a:tableStyleId>{96EE77DB-003A-4A34-9BC7-D4C26491184F}</a:tableStyleId>
              </a:tblPr>
              <a:tblGrid>
                <a:gridCol w="723900"/>
                <a:gridCol w="723900"/>
                <a:gridCol w="723900"/>
                <a:gridCol w="723900"/>
                <a:gridCol w="723900"/>
                <a:gridCol w="723900"/>
                <a:gridCol w="723900"/>
              </a:tblGrid>
              <a:tr h="381000">
                <a:tc>
                  <a:txBody>
                    <a:bodyPr/>
                    <a:lstStyle/>
                    <a:p>
                      <a:pPr indent="0" lvl="0" marL="0" rtl="0" algn="l">
                        <a:spcBef>
                          <a:spcPts val="0"/>
                        </a:spcBef>
                        <a:spcAft>
                          <a:spcPts val="0"/>
                        </a:spcAft>
                        <a:buNone/>
                      </a:pPr>
                      <a:r>
                        <a:rPr lang="en">
                          <a:solidFill>
                            <a:srgbClr val="000000"/>
                          </a:solidFill>
                        </a:rPr>
                        <a:t>Day4</a:t>
                      </a:r>
                      <a:endParaRPr/>
                    </a:p>
                  </a:txBody>
                  <a:tcPr marT="91425" marB="91425" marR="91425" marL="91425">
                    <a:lnL cap="flat" cmpd="sng" w="38100">
                      <a:solidFill>
                        <a:srgbClr val="CC4125"/>
                      </a:solidFill>
                      <a:prstDash val="solid"/>
                      <a:round/>
                      <a:headEnd len="sm" w="sm" type="none"/>
                      <a:tailEnd len="sm" w="sm" type="none"/>
                    </a:lnL>
                    <a:lnR cap="flat" cmpd="sng" w="38100">
                      <a:solidFill>
                        <a:srgbClr val="CC4125"/>
                      </a:solidFill>
                      <a:prstDash val="solid"/>
                      <a:round/>
                      <a:headEnd len="sm" w="sm" type="none"/>
                      <a:tailEnd len="sm" w="sm" type="none"/>
                    </a:lnR>
                    <a:lnT cap="flat" cmpd="sng" w="38100">
                      <a:solidFill>
                        <a:srgbClr val="CC4125"/>
                      </a:solidFill>
                      <a:prstDash val="solid"/>
                      <a:round/>
                      <a:headEnd len="sm" w="sm" type="none"/>
                      <a:tailEnd len="sm" w="sm" type="none"/>
                    </a:lnT>
                    <a:lnB cap="flat" cmpd="sng" w="38100">
                      <a:solidFill>
                        <a:srgbClr val="CC4125"/>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00"/>
                          </a:solidFill>
                        </a:rPr>
                        <a:t>Day5</a:t>
                      </a:r>
                      <a:endParaRPr/>
                    </a:p>
                  </a:txBody>
                  <a:tcPr marT="91425" marB="91425" marR="91425" marL="91425">
                    <a:lnL cap="flat" cmpd="sng" w="38100">
                      <a:solidFill>
                        <a:srgbClr val="CC4125"/>
                      </a:solidFill>
                      <a:prstDash val="solid"/>
                      <a:round/>
                      <a:headEnd len="sm" w="sm" type="none"/>
                      <a:tailEnd len="sm" w="sm" type="none"/>
                    </a:lnL>
                  </a:tcPr>
                </a:tc>
                <a:tc>
                  <a:txBody>
                    <a:bodyPr/>
                    <a:lstStyle/>
                    <a:p>
                      <a:pPr indent="0" lvl="0" marL="0" rtl="0" algn="l">
                        <a:spcBef>
                          <a:spcPts val="0"/>
                        </a:spcBef>
                        <a:spcAft>
                          <a:spcPts val="0"/>
                        </a:spcAft>
                        <a:buNone/>
                      </a:pPr>
                      <a:r>
                        <a:rPr lang="en">
                          <a:solidFill>
                            <a:srgbClr val="000000"/>
                          </a:solidFill>
                        </a:rPr>
                        <a:t>Day6</a:t>
                      </a:r>
                      <a:endParaRPr/>
                    </a:p>
                  </a:txBody>
                  <a:tcPr marT="91425" marB="91425" marR="91425" marL="91425"/>
                </a:tc>
                <a:tc>
                  <a:txBody>
                    <a:bodyPr/>
                    <a:lstStyle/>
                    <a:p>
                      <a:pPr indent="0" lvl="0" marL="0" rtl="0" algn="l">
                        <a:spcBef>
                          <a:spcPts val="0"/>
                        </a:spcBef>
                        <a:spcAft>
                          <a:spcPts val="0"/>
                        </a:spcAft>
                        <a:buNone/>
                      </a:pPr>
                      <a:r>
                        <a:rPr lang="en">
                          <a:solidFill>
                            <a:srgbClr val="000000"/>
                          </a:solidFill>
                        </a:rPr>
                        <a:t>Day7</a:t>
                      </a:r>
                      <a:endParaRPr/>
                    </a:p>
                  </a:txBody>
                  <a:tcPr marT="91425" marB="91425" marR="91425" marL="91425"/>
                </a:tc>
                <a:tc>
                  <a:txBody>
                    <a:bodyPr/>
                    <a:lstStyle/>
                    <a:p>
                      <a:pPr indent="0" lvl="0" marL="0" rtl="0" algn="l">
                        <a:spcBef>
                          <a:spcPts val="0"/>
                        </a:spcBef>
                        <a:spcAft>
                          <a:spcPts val="0"/>
                        </a:spcAft>
                        <a:buNone/>
                      </a:pPr>
                      <a:r>
                        <a:rPr lang="en">
                          <a:solidFill>
                            <a:srgbClr val="000000"/>
                          </a:solidFill>
                        </a:rPr>
                        <a:t>Day8</a:t>
                      </a:r>
                      <a:endParaRPr/>
                    </a:p>
                  </a:txBody>
                  <a:tcPr marT="91425" marB="91425" marR="91425" marL="91425"/>
                </a:tc>
                <a:tc>
                  <a:txBody>
                    <a:bodyPr/>
                    <a:lstStyle/>
                    <a:p>
                      <a:pPr indent="0" lvl="0" marL="0" rtl="0" algn="l">
                        <a:spcBef>
                          <a:spcPts val="0"/>
                        </a:spcBef>
                        <a:spcAft>
                          <a:spcPts val="0"/>
                        </a:spcAft>
                        <a:buNone/>
                      </a:pPr>
                      <a:r>
                        <a:rPr lang="en">
                          <a:solidFill>
                            <a:srgbClr val="000000"/>
                          </a:solidFill>
                        </a:rPr>
                        <a:t>Day9</a:t>
                      </a:r>
                      <a:endParaRPr/>
                    </a:p>
                  </a:txBody>
                  <a:tcPr marT="91425" marB="91425" marR="91425" marL="91425"/>
                </a:tc>
                <a:tc>
                  <a:txBody>
                    <a:bodyPr/>
                    <a:lstStyle/>
                    <a:p>
                      <a:pPr indent="0" lvl="0" marL="0" rtl="0" algn="l">
                        <a:spcBef>
                          <a:spcPts val="0"/>
                        </a:spcBef>
                        <a:spcAft>
                          <a:spcPts val="0"/>
                        </a:spcAft>
                        <a:buNone/>
                      </a:pPr>
                      <a:r>
                        <a:rPr lang="en">
                          <a:solidFill>
                            <a:srgbClr val="000000"/>
                          </a:solidFill>
                        </a:rPr>
                        <a:t>Day10</a:t>
                      </a:r>
                      <a:endParaRPr/>
                    </a:p>
                  </a:txBody>
                  <a:tcPr marT="91425" marB="91425" marR="91425" marL="91425"/>
                </a:tc>
              </a:tr>
              <a:tr h="381000">
                <a:tc>
                  <a:txBody>
                    <a:bodyPr/>
                    <a:lstStyle/>
                    <a:p>
                      <a:pPr indent="0" lvl="0" marL="0" rtl="0" algn="l">
                        <a:spcBef>
                          <a:spcPts val="0"/>
                        </a:spcBef>
                        <a:spcAft>
                          <a:spcPts val="0"/>
                        </a:spcAft>
                        <a:buNone/>
                      </a:pPr>
                      <a:r>
                        <a:rPr lang="en"/>
                        <a:t>18.97</a:t>
                      </a:r>
                      <a:endParaRPr/>
                    </a:p>
                  </a:txBody>
                  <a:tcPr marT="91425" marB="91425" marR="91425" marL="91425">
                    <a:lnL cap="flat" cmpd="sng" w="38100">
                      <a:solidFill>
                        <a:srgbClr val="CC4125"/>
                      </a:solidFill>
                      <a:prstDash val="solid"/>
                      <a:round/>
                      <a:headEnd len="sm" w="sm" type="none"/>
                      <a:tailEnd len="sm" w="sm" type="none"/>
                    </a:lnL>
                    <a:lnR cap="flat" cmpd="sng" w="38100">
                      <a:solidFill>
                        <a:srgbClr val="CC4125"/>
                      </a:solidFill>
                      <a:prstDash val="solid"/>
                      <a:round/>
                      <a:headEnd len="sm" w="sm" type="none"/>
                      <a:tailEnd len="sm" w="sm" type="none"/>
                    </a:lnR>
                    <a:lnT cap="flat" cmpd="sng" w="38100">
                      <a:solidFill>
                        <a:srgbClr val="CC4125"/>
                      </a:solidFill>
                      <a:prstDash val="solid"/>
                      <a:round/>
                      <a:headEnd len="sm" w="sm" type="none"/>
                      <a:tailEnd len="sm" w="sm" type="none"/>
                    </a:lnT>
                    <a:lnB cap="flat" cmpd="sng" w="38100">
                      <a:solidFill>
                        <a:srgbClr val="CC4125"/>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17.30</a:t>
                      </a:r>
                      <a:endParaRPr/>
                    </a:p>
                  </a:txBody>
                  <a:tcPr marT="91425" marB="91425" marR="91425" marL="91425">
                    <a:lnL cap="flat" cmpd="sng" w="38100">
                      <a:solidFill>
                        <a:srgbClr val="CC4125"/>
                      </a:solidFill>
                      <a:prstDash val="solid"/>
                      <a:round/>
                      <a:headEnd len="sm" w="sm" type="none"/>
                      <a:tailEnd len="sm" w="sm" type="none"/>
                    </a:lnL>
                  </a:tcPr>
                </a:tc>
                <a:tc>
                  <a:txBody>
                    <a:bodyPr/>
                    <a:lstStyle/>
                    <a:p>
                      <a:pPr indent="0" lvl="0" marL="0" rtl="0" algn="l">
                        <a:spcBef>
                          <a:spcPts val="0"/>
                        </a:spcBef>
                        <a:spcAft>
                          <a:spcPts val="0"/>
                        </a:spcAft>
                        <a:buNone/>
                      </a:pPr>
                      <a:r>
                        <a:rPr lang="en"/>
                        <a:t>17.83</a:t>
                      </a:r>
                      <a:endParaRPr/>
                    </a:p>
                  </a:txBody>
                  <a:tcPr marT="91425" marB="91425" marR="91425" marL="91425">
                    <a:solidFill>
                      <a:srgbClr val="F4CCCC"/>
                    </a:solidFill>
                  </a:tcPr>
                </a:tc>
                <a:tc>
                  <a:txBody>
                    <a:bodyPr/>
                    <a:lstStyle/>
                    <a:p>
                      <a:pPr indent="0" lvl="0" marL="0" rtl="0" algn="l">
                        <a:spcBef>
                          <a:spcPts val="0"/>
                        </a:spcBef>
                        <a:spcAft>
                          <a:spcPts val="0"/>
                        </a:spcAft>
                        <a:buNone/>
                      </a:pPr>
                      <a:r>
                        <a:rPr lang="en"/>
                        <a:t>17.42</a:t>
                      </a:r>
                      <a:endParaRPr/>
                    </a:p>
                  </a:txBody>
                  <a:tcPr marT="91425" marB="91425" marR="91425" marL="91425">
                    <a:solidFill>
                      <a:srgbClr val="F4CCCC"/>
                    </a:solidFill>
                  </a:tcPr>
                </a:tc>
                <a:tc>
                  <a:txBody>
                    <a:bodyPr/>
                    <a:lstStyle/>
                    <a:p>
                      <a:pPr indent="0" lvl="0" marL="0" rtl="0" algn="l">
                        <a:spcBef>
                          <a:spcPts val="0"/>
                        </a:spcBef>
                        <a:spcAft>
                          <a:spcPts val="0"/>
                        </a:spcAft>
                        <a:buNone/>
                      </a:pPr>
                      <a:r>
                        <a:rPr lang="en"/>
                        <a:t>14.64</a:t>
                      </a:r>
                      <a:endParaRPr/>
                    </a:p>
                  </a:txBody>
                  <a:tcPr marT="91425" marB="91425" marR="91425" marL="91425"/>
                </a:tc>
                <a:tc>
                  <a:txBody>
                    <a:bodyPr/>
                    <a:lstStyle/>
                    <a:p>
                      <a:pPr indent="0" lvl="0" marL="0" rtl="0" algn="l">
                        <a:spcBef>
                          <a:spcPts val="0"/>
                        </a:spcBef>
                        <a:spcAft>
                          <a:spcPts val="0"/>
                        </a:spcAft>
                        <a:buNone/>
                      </a:pPr>
                      <a:r>
                        <a:rPr lang="en"/>
                        <a:t>16.43</a:t>
                      </a:r>
                      <a:endParaRPr/>
                    </a:p>
                  </a:txBody>
                  <a:tcPr marT="91425" marB="91425" marR="91425" marL="91425"/>
                </a:tc>
                <a:tc>
                  <a:txBody>
                    <a:bodyPr/>
                    <a:lstStyle/>
                    <a:p>
                      <a:pPr indent="0" lvl="0" marL="0" rtl="0" algn="l">
                        <a:spcBef>
                          <a:spcPts val="0"/>
                        </a:spcBef>
                        <a:spcAft>
                          <a:spcPts val="0"/>
                        </a:spcAft>
                        <a:buNone/>
                      </a:pPr>
                      <a:r>
                        <a:rPr lang="en"/>
                        <a:t>12.25</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Uncertainty I: Method 1</a:t>
            </a:r>
            <a:endParaRPr/>
          </a:p>
        </p:txBody>
      </p:sp>
      <p:sp>
        <p:nvSpPr>
          <p:cNvPr id="185" name="Google Shape;185;p35"/>
          <p:cNvSpPr txBox="1"/>
          <p:nvPr>
            <p:ph idx="2" type="body"/>
          </p:nvPr>
        </p:nvSpPr>
        <p:spPr>
          <a:xfrm>
            <a:off x="552725" y="1470375"/>
            <a:ext cx="7962900" cy="15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Merriweather"/>
                <a:ea typeface="Merriweather"/>
                <a:cs typeface="Merriweather"/>
                <a:sym typeface="Merriweather"/>
              </a:rPr>
              <a:t>Uncertainty I only depends on how far in the future the GFS is predicting for.</a:t>
            </a:r>
            <a:endParaRPr sz="1800">
              <a:solidFill>
                <a:schemeClr val="dk1"/>
              </a:solidFill>
              <a:latin typeface="Merriweather"/>
              <a:ea typeface="Merriweather"/>
              <a:cs typeface="Merriweather"/>
              <a:sym typeface="Merriweather"/>
            </a:endParaRPr>
          </a:p>
          <a:p>
            <a:pPr indent="0" lvl="0" marL="0" rtl="0" algn="l">
              <a:spcBef>
                <a:spcPts val="3200"/>
              </a:spcBef>
              <a:spcAft>
                <a:spcPts val="0"/>
              </a:spcAft>
              <a:buNone/>
            </a:pPr>
            <a:r>
              <a:rPr lang="en" sz="1800">
                <a:solidFill>
                  <a:schemeClr val="dk1"/>
                </a:solidFill>
                <a:latin typeface="Merriweather"/>
                <a:ea typeface="Merriweather"/>
                <a:cs typeface="Merriweather"/>
                <a:sym typeface="Merriweather"/>
              </a:rPr>
              <a:t>Method 1: discount  factor </a:t>
            </a:r>
            <a:endParaRPr b="1" sz="1800">
              <a:solidFill>
                <a:schemeClr val="dk1"/>
              </a:solidFill>
              <a:latin typeface="Merriweather"/>
              <a:ea typeface="Merriweather"/>
              <a:cs typeface="Merriweather"/>
              <a:sym typeface="Merriweather"/>
            </a:endParaRPr>
          </a:p>
          <a:p>
            <a:pPr indent="0" lvl="0" marL="0" rtl="0" algn="l">
              <a:spcBef>
                <a:spcPts val="0"/>
              </a:spcBef>
              <a:spcAft>
                <a:spcPts val="1600"/>
              </a:spcAft>
              <a:buNone/>
            </a:pPr>
            <a:r>
              <a:t/>
            </a:r>
            <a:endParaRPr sz="1800">
              <a:solidFill>
                <a:schemeClr val="dk1"/>
              </a:solidFill>
              <a:latin typeface="Merriweather"/>
              <a:ea typeface="Merriweather"/>
              <a:cs typeface="Merriweather"/>
              <a:sym typeface="Merriweather"/>
            </a:endParaRPr>
          </a:p>
        </p:txBody>
      </p:sp>
      <p:pic>
        <p:nvPicPr>
          <p:cNvPr id="186" name="Google Shape;186;p35"/>
          <p:cNvPicPr preferRelativeResize="0"/>
          <p:nvPr/>
        </p:nvPicPr>
        <p:blipFill>
          <a:blip r:embed="rId3">
            <a:alphaModFix/>
          </a:blip>
          <a:stretch>
            <a:fillRect/>
          </a:stretch>
        </p:blipFill>
        <p:spPr>
          <a:xfrm>
            <a:off x="552725" y="3159150"/>
            <a:ext cx="7377425" cy="1314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Uncertainty I: Method 2</a:t>
            </a:r>
            <a:endParaRPr/>
          </a:p>
        </p:txBody>
      </p:sp>
      <p:sp>
        <p:nvSpPr>
          <p:cNvPr id="192" name="Google Shape;192;p36"/>
          <p:cNvSpPr txBox="1"/>
          <p:nvPr>
            <p:ph idx="2" type="body"/>
          </p:nvPr>
        </p:nvSpPr>
        <p:spPr>
          <a:xfrm>
            <a:off x="552725" y="1470375"/>
            <a:ext cx="7962900" cy="11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Merriweather"/>
                <a:ea typeface="Merriweather"/>
                <a:cs typeface="Merriweather"/>
                <a:sym typeface="Merriweather"/>
              </a:rPr>
              <a:t>Uncertainty I only depends on how far in the future the GFS is predicting for.</a:t>
            </a:r>
            <a:endParaRPr sz="1600">
              <a:solidFill>
                <a:schemeClr val="dk1"/>
              </a:solidFill>
              <a:latin typeface="Merriweather"/>
              <a:ea typeface="Merriweather"/>
              <a:cs typeface="Merriweather"/>
              <a:sym typeface="Merriweather"/>
            </a:endParaRPr>
          </a:p>
          <a:p>
            <a:pPr indent="0" lvl="0" marL="0" rtl="0" algn="l">
              <a:spcBef>
                <a:spcPts val="3200"/>
              </a:spcBef>
              <a:spcAft>
                <a:spcPts val="0"/>
              </a:spcAft>
              <a:buNone/>
            </a:pPr>
            <a:r>
              <a:rPr lang="en" sz="1600">
                <a:solidFill>
                  <a:schemeClr val="dk1"/>
                </a:solidFill>
                <a:latin typeface="Merriweather"/>
                <a:ea typeface="Merriweather"/>
                <a:cs typeface="Merriweather"/>
                <a:sym typeface="Merriweather"/>
              </a:rPr>
              <a:t>Method 2: forecast penalty</a:t>
            </a:r>
            <a:endParaRPr b="1" sz="1600">
              <a:solidFill>
                <a:schemeClr val="dk1"/>
              </a:solidFill>
              <a:latin typeface="Merriweather"/>
              <a:ea typeface="Merriweather"/>
              <a:cs typeface="Merriweather"/>
              <a:sym typeface="Merriweather"/>
            </a:endParaRPr>
          </a:p>
          <a:p>
            <a:pPr indent="0" lvl="0" marL="0" rtl="0" algn="l">
              <a:spcBef>
                <a:spcPts val="0"/>
              </a:spcBef>
              <a:spcAft>
                <a:spcPts val="1600"/>
              </a:spcAft>
              <a:buNone/>
            </a:pPr>
            <a:r>
              <a:t/>
            </a:r>
            <a:endParaRPr sz="1800">
              <a:solidFill>
                <a:schemeClr val="dk1"/>
              </a:solidFill>
              <a:latin typeface="Merriweather"/>
              <a:ea typeface="Merriweather"/>
              <a:cs typeface="Merriweather"/>
              <a:sym typeface="Merriweather"/>
            </a:endParaRPr>
          </a:p>
        </p:txBody>
      </p:sp>
      <p:pic>
        <p:nvPicPr>
          <p:cNvPr id="193" name="Google Shape;193;p36"/>
          <p:cNvPicPr preferRelativeResize="0"/>
          <p:nvPr/>
        </p:nvPicPr>
        <p:blipFill>
          <a:blip r:embed="rId3">
            <a:alphaModFix/>
          </a:blip>
          <a:stretch>
            <a:fillRect/>
          </a:stretch>
        </p:blipFill>
        <p:spPr>
          <a:xfrm>
            <a:off x="1080925" y="2669175"/>
            <a:ext cx="6906501" cy="2289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Uncertainty II: Method 3</a:t>
            </a:r>
            <a:endParaRPr/>
          </a:p>
        </p:txBody>
      </p:sp>
      <p:sp>
        <p:nvSpPr>
          <p:cNvPr id="199" name="Google Shape;199;p37"/>
          <p:cNvSpPr txBox="1"/>
          <p:nvPr>
            <p:ph idx="2" type="body"/>
          </p:nvPr>
        </p:nvSpPr>
        <p:spPr>
          <a:xfrm>
            <a:off x="552725" y="1470375"/>
            <a:ext cx="7962900" cy="1257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600">
                <a:solidFill>
                  <a:schemeClr val="dk1"/>
                </a:solidFill>
                <a:latin typeface="Merriweather"/>
                <a:ea typeface="Merriweather"/>
                <a:cs typeface="Merriweather"/>
                <a:sym typeface="Merriweather"/>
              </a:rPr>
              <a:t>Uncertainty II only depends on the date for which the forecast is being made.</a:t>
            </a:r>
            <a:endParaRPr sz="1600">
              <a:solidFill>
                <a:schemeClr val="dk1"/>
              </a:solidFill>
              <a:latin typeface="Merriweather"/>
              <a:ea typeface="Merriweather"/>
              <a:cs typeface="Merriweather"/>
              <a:sym typeface="Merriweather"/>
            </a:endParaRPr>
          </a:p>
          <a:p>
            <a:pPr indent="0" lvl="0" marL="0" rtl="0" algn="l">
              <a:spcBef>
                <a:spcPts val="3200"/>
              </a:spcBef>
              <a:spcAft>
                <a:spcPts val="0"/>
              </a:spcAft>
              <a:buNone/>
            </a:pPr>
            <a:r>
              <a:rPr lang="en" sz="1600">
                <a:solidFill>
                  <a:schemeClr val="dk1"/>
                </a:solidFill>
                <a:latin typeface="Merriweather"/>
                <a:ea typeface="Merriweather"/>
                <a:cs typeface="Merriweather"/>
                <a:sym typeface="Merriweather"/>
              </a:rPr>
              <a:t>Method 3: prediction difficulty of specific time</a:t>
            </a:r>
            <a:endParaRPr b="1" sz="1600">
              <a:solidFill>
                <a:schemeClr val="dk1"/>
              </a:solidFill>
              <a:latin typeface="Merriweather"/>
              <a:ea typeface="Merriweather"/>
              <a:cs typeface="Merriweather"/>
              <a:sym typeface="Merriweather"/>
            </a:endParaRPr>
          </a:p>
          <a:p>
            <a:pPr indent="0" lvl="0" marL="0" rtl="0" algn="l">
              <a:spcBef>
                <a:spcPts val="0"/>
              </a:spcBef>
              <a:spcAft>
                <a:spcPts val="1600"/>
              </a:spcAft>
              <a:buNone/>
            </a:pPr>
            <a:r>
              <a:t/>
            </a:r>
            <a:endParaRPr sz="1800">
              <a:solidFill>
                <a:schemeClr val="dk1"/>
              </a:solidFill>
              <a:latin typeface="Merriweather"/>
              <a:ea typeface="Merriweather"/>
              <a:cs typeface="Merriweather"/>
              <a:sym typeface="Merriweather"/>
            </a:endParaRPr>
          </a:p>
        </p:txBody>
      </p:sp>
      <p:pic>
        <p:nvPicPr>
          <p:cNvPr id="200" name="Google Shape;200;p37"/>
          <p:cNvPicPr preferRelativeResize="0"/>
          <p:nvPr/>
        </p:nvPicPr>
        <p:blipFill>
          <a:blip r:embed="rId3">
            <a:alphaModFix/>
          </a:blip>
          <a:stretch>
            <a:fillRect/>
          </a:stretch>
        </p:blipFill>
        <p:spPr>
          <a:xfrm>
            <a:off x="1224645" y="2728275"/>
            <a:ext cx="6937030" cy="2262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Uncertainty II: Method 4</a:t>
            </a:r>
            <a:endParaRPr/>
          </a:p>
        </p:txBody>
      </p:sp>
      <p:sp>
        <p:nvSpPr>
          <p:cNvPr id="206" name="Google Shape;206;p38"/>
          <p:cNvSpPr txBox="1"/>
          <p:nvPr>
            <p:ph idx="2" type="body"/>
          </p:nvPr>
        </p:nvSpPr>
        <p:spPr>
          <a:xfrm>
            <a:off x="552725" y="1470375"/>
            <a:ext cx="7962900" cy="1257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600">
                <a:solidFill>
                  <a:schemeClr val="dk1"/>
                </a:solidFill>
                <a:latin typeface="Merriweather"/>
                <a:ea typeface="Merriweather"/>
                <a:cs typeface="Merriweather"/>
                <a:sym typeface="Merriweather"/>
              </a:rPr>
              <a:t>Uncertainty II only depends on the date for which the forecast is being made.</a:t>
            </a:r>
            <a:endParaRPr sz="1600">
              <a:solidFill>
                <a:schemeClr val="dk1"/>
              </a:solidFill>
              <a:latin typeface="Merriweather"/>
              <a:ea typeface="Merriweather"/>
              <a:cs typeface="Merriweather"/>
              <a:sym typeface="Merriweather"/>
            </a:endParaRPr>
          </a:p>
          <a:p>
            <a:pPr indent="0" lvl="0" marL="0" rtl="0" algn="l">
              <a:spcBef>
                <a:spcPts val="3200"/>
              </a:spcBef>
              <a:spcAft>
                <a:spcPts val="0"/>
              </a:spcAft>
              <a:buNone/>
            </a:pPr>
            <a:r>
              <a:rPr lang="en" sz="1600">
                <a:solidFill>
                  <a:schemeClr val="dk1"/>
                </a:solidFill>
                <a:latin typeface="Merriweather"/>
                <a:ea typeface="Merriweather"/>
                <a:cs typeface="Merriweather"/>
                <a:sym typeface="Merriweather"/>
              </a:rPr>
              <a:t>Method 4: sampling from normal distribution</a:t>
            </a:r>
            <a:endParaRPr b="1" sz="1600">
              <a:solidFill>
                <a:schemeClr val="dk1"/>
              </a:solidFill>
              <a:latin typeface="Merriweather"/>
              <a:ea typeface="Merriweather"/>
              <a:cs typeface="Merriweather"/>
              <a:sym typeface="Merriweather"/>
            </a:endParaRPr>
          </a:p>
          <a:p>
            <a:pPr indent="0" lvl="0" marL="0" rtl="0" algn="l">
              <a:spcBef>
                <a:spcPts val="0"/>
              </a:spcBef>
              <a:spcAft>
                <a:spcPts val="1600"/>
              </a:spcAft>
              <a:buNone/>
            </a:pPr>
            <a:r>
              <a:t/>
            </a:r>
            <a:endParaRPr sz="1800">
              <a:solidFill>
                <a:schemeClr val="dk1"/>
              </a:solidFill>
              <a:latin typeface="Merriweather"/>
              <a:ea typeface="Merriweather"/>
              <a:cs typeface="Merriweather"/>
              <a:sym typeface="Merriweather"/>
            </a:endParaRPr>
          </a:p>
        </p:txBody>
      </p:sp>
      <p:pic>
        <p:nvPicPr>
          <p:cNvPr id="207" name="Google Shape;207;p38"/>
          <p:cNvPicPr preferRelativeResize="0"/>
          <p:nvPr/>
        </p:nvPicPr>
        <p:blipFill>
          <a:blip r:embed="rId3">
            <a:alphaModFix/>
          </a:blip>
          <a:stretch>
            <a:fillRect/>
          </a:stretch>
        </p:blipFill>
        <p:spPr>
          <a:xfrm>
            <a:off x="789225" y="2654375"/>
            <a:ext cx="7150126" cy="2320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11" name="Shape 211"/>
        <p:cNvGrpSpPr/>
        <p:nvPr/>
      </p:nvGrpSpPr>
      <p:grpSpPr>
        <a:xfrm>
          <a:off x="0" y="0"/>
          <a:ext cx="0" cy="0"/>
          <a:chOff x="0" y="0"/>
          <a:chExt cx="0" cy="0"/>
        </a:xfrm>
      </p:grpSpPr>
      <p:sp>
        <p:nvSpPr>
          <p:cNvPr id="212" name="Google Shape;212;p3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Parameters Tuning and Models Evaluation</a:t>
            </a:r>
            <a:endParaRPr/>
          </a:p>
        </p:txBody>
      </p:sp>
      <p:pic>
        <p:nvPicPr>
          <p:cNvPr id="213" name="Google Shape;213;p39"/>
          <p:cNvPicPr preferRelativeResize="0"/>
          <p:nvPr/>
        </p:nvPicPr>
        <p:blipFill>
          <a:blip r:embed="rId3">
            <a:alphaModFix/>
          </a:blip>
          <a:stretch>
            <a:fillRect/>
          </a:stretch>
        </p:blipFill>
        <p:spPr>
          <a:xfrm>
            <a:off x="311725" y="1473150"/>
            <a:ext cx="2384199" cy="1181574"/>
          </a:xfrm>
          <a:prstGeom prst="rect">
            <a:avLst/>
          </a:prstGeom>
          <a:noFill/>
          <a:ln>
            <a:noFill/>
          </a:ln>
        </p:spPr>
      </p:pic>
      <p:graphicFrame>
        <p:nvGraphicFramePr>
          <p:cNvPr id="214" name="Google Shape;214;p39"/>
          <p:cNvGraphicFramePr/>
          <p:nvPr/>
        </p:nvGraphicFramePr>
        <p:xfrm>
          <a:off x="962550" y="2757655"/>
          <a:ext cx="3000000" cy="3000000"/>
        </p:xfrm>
        <a:graphic>
          <a:graphicData uri="http://schemas.openxmlformats.org/drawingml/2006/table">
            <a:tbl>
              <a:tblPr>
                <a:noFill/>
                <a:tableStyleId>{96EE77DB-003A-4A34-9BC7-D4C26491184F}</a:tableStyleId>
              </a:tblPr>
              <a:tblGrid>
                <a:gridCol w="1683400"/>
                <a:gridCol w="481475"/>
                <a:gridCol w="460400"/>
                <a:gridCol w="470925"/>
                <a:gridCol w="492050"/>
                <a:gridCol w="523625"/>
                <a:gridCol w="470950"/>
                <a:gridCol w="513125"/>
                <a:gridCol w="513100"/>
                <a:gridCol w="535550"/>
                <a:gridCol w="537625"/>
                <a:gridCol w="824675"/>
              </a:tblGrid>
              <a:tr h="495600">
                <a:tc>
                  <a:txBody>
                    <a:bodyPr/>
                    <a:lstStyle/>
                    <a:p>
                      <a:pPr indent="0" lvl="0" marL="0" rtl="0" algn="ctr">
                        <a:spcBef>
                          <a:spcPts val="0"/>
                        </a:spcBef>
                        <a:spcAft>
                          <a:spcPts val="0"/>
                        </a:spcAft>
                        <a:buNone/>
                      </a:pPr>
                      <a:r>
                        <a:t/>
                      </a:r>
                      <a:endParaRPr sz="12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Oct</a:t>
                      </a:r>
                      <a:endParaRPr sz="1200">
                        <a:latin typeface="Merriweather"/>
                        <a:ea typeface="Merriweather"/>
                        <a:cs typeface="Merriweather"/>
                        <a:sym typeface="Merriweather"/>
                      </a:endParaRPr>
                    </a:p>
                    <a:p>
                      <a:pPr indent="0" lvl="0" marL="0" rtl="0" algn="ctr">
                        <a:spcBef>
                          <a:spcPts val="0"/>
                        </a:spcBef>
                        <a:spcAft>
                          <a:spcPts val="0"/>
                        </a:spcAft>
                        <a:buNone/>
                      </a:pPr>
                      <a:r>
                        <a:rPr lang="en" sz="1200">
                          <a:latin typeface="Merriweather"/>
                          <a:ea typeface="Merriweather"/>
                          <a:cs typeface="Merriweather"/>
                          <a:sym typeface="Merriweather"/>
                        </a:rPr>
                        <a:t>25</a:t>
                      </a:r>
                      <a:endParaRPr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Oct</a:t>
                      </a:r>
                      <a:endParaRPr sz="1200">
                        <a:latin typeface="Merriweather"/>
                        <a:ea typeface="Merriweather"/>
                        <a:cs typeface="Merriweather"/>
                        <a:sym typeface="Merriweather"/>
                      </a:endParaRPr>
                    </a:p>
                    <a:p>
                      <a:pPr indent="0" lvl="0" marL="0" rtl="0" algn="ctr">
                        <a:spcBef>
                          <a:spcPts val="0"/>
                        </a:spcBef>
                        <a:spcAft>
                          <a:spcPts val="0"/>
                        </a:spcAft>
                        <a:buNone/>
                      </a:pPr>
                      <a:r>
                        <a:rPr lang="en" sz="1200">
                          <a:latin typeface="Merriweather"/>
                          <a:ea typeface="Merriweather"/>
                          <a:cs typeface="Merriweather"/>
                          <a:sym typeface="Merriweather"/>
                        </a:rPr>
                        <a:t>26</a:t>
                      </a:r>
                      <a:endParaRPr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Oct</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27</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Oct</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28</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Oct</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29</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Oct</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30</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Oct</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31</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Nov</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1</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Nov</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2</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Nov</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3</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Average</a:t>
                      </a:r>
                      <a:endParaRPr sz="1200"/>
                    </a:p>
                    <a:p>
                      <a:pPr indent="0" lvl="0" marL="0" rtl="0" algn="ctr">
                        <a:spcBef>
                          <a:spcPts val="0"/>
                        </a:spcBef>
                        <a:spcAft>
                          <a:spcPts val="0"/>
                        </a:spcAft>
                        <a:buNone/>
                      </a:pPr>
                      <a:r>
                        <a:rPr lang="en" sz="1200"/>
                        <a:t>tau225</a:t>
                      </a:r>
                      <a:endParaRPr sz="1200"/>
                    </a:p>
                  </a:txBody>
                  <a:tcPr marT="91425" marB="91425" marR="91425" marL="91425">
                    <a:lnL cap="flat" cmpd="sng" w="9525">
                      <a:solidFill>
                        <a:srgbClr val="9E9E9E"/>
                      </a:solidFill>
                      <a:prstDash val="solid"/>
                      <a:round/>
                      <a:headEnd len="sm" w="sm" type="none"/>
                      <a:tailEnd len="sm" w="sm" type="none"/>
                    </a:lnL>
                  </a:tcPr>
                </a:tc>
              </a:tr>
              <a:tr h="431350">
                <a:tc>
                  <a:txBody>
                    <a:bodyPr/>
                    <a:lstStyle/>
                    <a:p>
                      <a:pPr indent="0" lvl="0" marL="0" rtl="0" algn="l">
                        <a:spcBef>
                          <a:spcPts val="0"/>
                        </a:spcBef>
                        <a:spcAft>
                          <a:spcPts val="0"/>
                        </a:spcAft>
                        <a:buNone/>
                      </a:pPr>
                      <a:r>
                        <a:rPr lang="en" sz="1200"/>
                        <a:t>Model n, Penalty m</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sz="1200"/>
                        <a:t>0.13</a:t>
                      </a:r>
                      <a:endParaRPr sz="1200"/>
                    </a:p>
                  </a:txBody>
                  <a:tcPr marT="91425" marB="91425" marR="91425" marL="91425">
                    <a:lnB cap="flat" cmpd="sng" w="9525">
                      <a:solidFill>
                        <a:srgbClr val="9E9E9E"/>
                      </a:solidFill>
                      <a:prstDash val="solid"/>
                      <a:round/>
                      <a:headEnd len="sm" w="sm" type="none"/>
                      <a:tailEnd len="sm" w="sm" type="none"/>
                    </a:lnB>
                  </a:tcPr>
                </a:tc>
              </a:tr>
              <a:tr h="431350">
                <a:tc>
                  <a:txBody>
                    <a:bodyPr/>
                    <a:lstStyle/>
                    <a:p>
                      <a:pPr indent="0" lvl="0" marL="0" rtl="0" algn="l">
                        <a:spcBef>
                          <a:spcPts val="0"/>
                        </a:spcBef>
                        <a:spcAft>
                          <a:spcPts val="0"/>
                        </a:spcAft>
                        <a:buNone/>
                      </a:pPr>
                      <a:r>
                        <a:rPr lang="en" sz="1200"/>
                        <a:t>Ground-Truth Best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0.12</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15" name="Google Shape;215;p39"/>
          <p:cNvSpPr txBox="1"/>
          <p:nvPr/>
        </p:nvSpPr>
        <p:spPr>
          <a:xfrm>
            <a:off x="7286325" y="1783188"/>
            <a:ext cx="1343400" cy="315900"/>
          </a:xfrm>
          <a:prstGeom prst="rect">
            <a:avLst/>
          </a:prstGeom>
          <a:solidFill>
            <a:srgbClr val="38761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00FF00"/>
                </a:solidFill>
                <a:latin typeface="Roboto"/>
                <a:ea typeface="Roboto"/>
                <a:cs typeface="Roboto"/>
                <a:sym typeface="Roboto"/>
              </a:rPr>
              <a:t>New weather forecast</a:t>
            </a:r>
            <a:endParaRPr sz="900">
              <a:solidFill>
                <a:srgbClr val="00FF00"/>
              </a:solidFill>
              <a:latin typeface="Roboto"/>
              <a:ea typeface="Roboto"/>
              <a:cs typeface="Roboto"/>
              <a:sym typeface="Roboto"/>
            </a:endParaRPr>
          </a:p>
        </p:txBody>
      </p:sp>
      <p:sp>
        <p:nvSpPr>
          <p:cNvPr id="216" name="Google Shape;216;p39"/>
          <p:cNvSpPr/>
          <p:nvPr/>
        </p:nvSpPr>
        <p:spPr>
          <a:xfrm>
            <a:off x="259100" y="1390050"/>
            <a:ext cx="2504700" cy="12762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9"/>
          <p:cNvSpPr/>
          <p:nvPr/>
        </p:nvSpPr>
        <p:spPr>
          <a:xfrm rot="5400000">
            <a:off x="261528" y="2881183"/>
            <a:ext cx="864900" cy="458100"/>
          </a:xfrm>
          <a:prstGeom prst="bentUpArrow">
            <a:avLst>
              <a:gd fmla="val 3021" name="adj1"/>
              <a:gd fmla="val 11280" name="adj2"/>
              <a:gd fmla="val 25000" name="adj3"/>
            </a:avLst>
          </a:prstGeom>
          <a:solidFill>
            <a:schemeClr val="lt2"/>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39"/>
          <p:cNvGrpSpPr/>
          <p:nvPr/>
        </p:nvGrpSpPr>
        <p:grpSpPr>
          <a:xfrm>
            <a:off x="2874289" y="3156381"/>
            <a:ext cx="4091475" cy="217200"/>
            <a:chOff x="3179089" y="3156381"/>
            <a:chExt cx="4091475" cy="217200"/>
          </a:xfrm>
        </p:grpSpPr>
        <p:sp>
          <p:nvSpPr>
            <p:cNvPr id="219" name="Google Shape;219;p39"/>
            <p:cNvSpPr/>
            <p:nvPr/>
          </p:nvSpPr>
          <p:spPr>
            <a:xfrm flipH="1" rot="-4261776">
              <a:off x="3182227" y="3196484"/>
              <a:ext cx="182724" cy="136995"/>
            </a:xfrm>
            <a:prstGeom prst="bentArrow">
              <a:avLst>
                <a:gd fmla="val 34468" name="adj1"/>
                <a:gd fmla="val 37670" name="adj2"/>
                <a:gd fmla="val 25000" name="adj3"/>
                <a:gd fmla="val 79564" name="adj4"/>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9"/>
            <p:cNvSpPr/>
            <p:nvPr/>
          </p:nvSpPr>
          <p:spPr>
            <a:xfrm flipH="1" rot="-4261776">
              <a:off x="3630552" y="3196484"/>
              <a:ext cx="182724" cy="136995"/>
            </a:xfrm>
            <a:prstGeom prst="bentArrow">
              <a:avLst>
                <a:gd fmla="val 34468" name="adj1"/>
                <a:gd fmla="val 37670" name="adj2"/>
                <a:gd fmla="val 25000" name="adj3"/>
                <a:gd fmla="val 79564" name="adj4"/>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9"/>
            <p:cNvSpPr/>
            <p:nvPr/>
          </p:nvSpPr>
          <p:spPr>
            <a:xfrm flipH="1" rot="-4261776">
              <a:off x="4130877" y="3196484"/>
              <a:ext cx="182724" cy="136995"/>
            </a:xfrm>
            <a:prstGeom prst="bentArrow">
              <a:avLst>
                <a:gd fmla="val 34468" name="adj1"/>
                <a:gd fmla="val 37670" name="adj2"/>
                <a:gd fmla="val 25000" name="adj3"/>
                <a:gd fmla="val 79564" name="adj4"/>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9"/>
            <p:cNvSpPr/>
            <p:nvPr/>
          </p:nvSpPr>
          <p:spPr>
            <a:xfrm flipH="1" rot="-4261776">
              <a:off x="4579202" y="3196484"/>
              <a:ext cx="182724" cy="136995"/>
            </a:xfrm>
            <a:prstGeom prst="bentArrow">
              <a:avLst>
                <a:gd fmla="val 34468" name="adj1"/>
                <a:gd fmla="val 37670" name="adj2"/>
                <a:gd fmla="val 25000" name="adj3"/>
                <a:gd fmla="val 79564" name="adj4"/>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9"/>
            <p:cNvSpPr/>
            <p:nvPr/>
          </p:nvSpPr>
          <p:spPr>
            <a:xfrm flipH="1" rot="-4261776">
              <a:off x="5069252" y="3196484"/>
              <a:ext cx="182724" cy="136995"/>
            </a:xfrm>
            <a:prstGeom prst="bentArrow">
              <a:avLst>
                <a:gd fmla="val 34468" name="adj1"/>
                <a:gd fmla="val 37670" name="adj2"/>
                <a:gd fmla="val 25000" name="adj3"/>
                <a:gd fmla="val 79564" name="adj4"/>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p:nvPr/>
          </p:nvSpPr>
          <p:spPr>
            <a:xfrm flipH="1" rot="-4261776">
              <a:off x="5593777" y="3196484"/>
              <a:ext cx="182724" cy="136995"/>
            </a:xfrm>
            <a:prstGeom prst="bentArrow">
              <a:avLst>
                <a:gd fmla="val 34468" name="adj1"/>
                <a:gd fmla="val 37670" name="adj2"/>
                <a:gd fmla="val 25000" name="adj3"/>
                <a:gd fmla="val 79564" name="adj4"/>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9"/>
            <p:cNvSpPr/>
            <p:nvPr/>
          </p:nvSpPr>
          <p:spPr>
            <a:xfrm flipH="1" rot="-4261776">
              <a:off x="6094102" y="3196484"/>
              <a:ext cx="182724" cy="136995"/>
            </a:xfrm>
            <a:prstGeom prst="bentArrow">
              <a:avLst>
                <a:gd fmla="val 34468" name="adj1"/>
                <a:gd fmla="val 37670" name="adj2"/>
                <a:gd fmla="val 25000" name="adj3"/>
                <a:gd fmla="val 79564" name="adj4"/>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9"/>
            <p:cNvSpPr/>
            <p:nvPr/>
          </p:nvSpPr>
          <p:spPr>
            <a:xfrm flipH="1" rot="-4261776">
              <a:off x="6542427" y="3196484"/>
              <a:ext cx="182724" cy="136995"/>
            </a:xfrm>
            <a:prstGeom prst="bentArrow">
              <a:avLst>
                <a:gd fmla="val 34468" name="adj1"/>
                <a:gd fmla="val 37670" name="adj2"/>
                <a:gd fmla="val 25000" name="adj3"/>
                <a:gd fmla="val 79564" name="adj4"/>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9"/>
            <p:cNvSpPr/>
            <p:nvPr/>
          </p:nvSpPr>
          <p:spPr>
            <a:xfrm flipH="1" rot="-4261776">
              <a:off x="7084702" y="3196484"/>
              <a:ext cx="182724" cy="136995"/>
            </a:xfrm>
            <a:prstGeom prst="bentArrow">
              <a:avLst>
                <a:gd fmla="val 34468" name="adj1"/>
                <a:gd fmla="val 37670" name="adj2"/>
                <a:gd fmla="val 25000" name="adj3"/>
                <a:gd fmla="val 79564" name="adj4"/>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39"/>
          <p:cNvGrpSpPr/>
          <p:nvPr/>
        </p:nvGrpSpPr>
        <p:grpSpPr>
          <a:xfrm>
            <a:off x="7259550" y="3740660"/>
            <a:ext cx="398190" cy="640200"/>
            <a:chOff x="7564350" y="4020630"/>
            <a:chExt cx="398190" cy="640200"/>
          </a:xfrm>
        </p:grpSpPr>
        <p:sp>
          <p:nvSpPr>
            <p:cNvPr id="229" name="Google Shape;229;p39"/>
            <p:cNvSpPr/>
            <p:nvPr/>
          </p:nvSpPr>
          <p:spPr>
            <a:xfrm>
              <a:off x="7564350" y="4367375"/>
              <a:ext cx="385200" cy="217200"/>
            </a:xfrm>
            <a:prstGeom prst="leftArrow">
              <a:avLst>
                <a:gd fmla="val 29834" name="adj1"/>
                <a:gd fmla="val 53211" name="adj2"/>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 name="Google Shape;230;p39"/>
            <p:cNvCxnSpPr/>
            <p:nvPr/>
          </p:nvCxnSpPr>
          <p:spPr>
            <a:xfrm>
              <a:off x="7949640" y="4020630"/>
              <a:ext cx="12900" cy="640200"/>
            </a:xfrm>
            <a:prstGeom prst="straightConnector1">
              <a:avLst/>
            </a:prstGeom>
            <a:noFill/>
            <a:ln cap="flat" cmpd="sng" w="28575">
              <a:solidFill>
                <a:srgbClr val="CC0000"/>
              </a:solidFill>
              <a:prstDash val="solid"/>
              <a:round/>
              <a:headEnd len="med" w="med" type="none"/>
              <a:tailEnd len="med" w="med" type="none"/>
            </a:ln>
          </p:spPr>
        </p:cxnSp>
      </p:grpSp>
      <p:sp>
        <p:nvSpPr>
          <p:cNvPr id="231" name="Google Shape;231;p39"/>
          <p:cNvSpPr/>
          <p:nvPr/>
        </p:nvSpPr>
        <p:spPr>
          <a:xfrm flipH="1" rot="-4261776">
            <a:off x="6900302" y="1872646"/>
            <a:ext cx="182724" cy="136995"/>
          </a:xfrm>
          <a:prstGeom prst="bentArrow">
            <a:avLst>
              <a:gd fmla="val 34468" name="adj1"/>
              <a:gd fmla="val 37670" name="adj2"/>
              <a:gd fmla="val 25000" name="adj3"/>
              <a:gd fmla="val 79564" name="adj4"/>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9"/>
          <p:cNvSpPr/>
          <p:nvPr/>
        </p:nvSpPr>
        <p:spPr>
          <a:xfrm>
            <a:off x="7784700" y="3373575"/>
            <a:ext cx="540300" cy="9288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9"/>
          <p:cNvSpPr txBox="1"/>
          <p:nvPr/>
        </p:nvSpPr>
        <p:spPr>
          <a:xfrm>
            <a:off x="7708500" y="4380850"/>
            <a:ext cx="13434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Calculate squared error</a:t>
            </a:r>
            <a:endParaRPr>
              <a:latin typeface="Roboto"/>
              <a:ea typeface="Roboto"/>
              <a:cs typeface="Roboto"/>
              <a:sym typeface="Roboto"/>
            </a:endParaRPr>
          </a:p>
        </p:txBody>
      </p:sp>
      <p:sp>
        <p:nvSpPr>
          <p:cNvPr id="234" name="Google Shape;234;p39"/>
          <p:cNvSpPr txBox="1"/>
          <p:nvPr/>
        </p:nvSpPr>
        <p:spPr>
          <a:xfrm>
            <a:off x="6819463" y="4174746"/>
            <a:ext cx="9303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Roboto"/>
                <a:ea typeface="Roboto"/>
                <a:cs typeface="Roboto"/>
                <a:sym typeface="Roboto"/>
              </a:rPr>
              <a:t>Look back</a:t>
            </a:r>
            <a:endParaRPr sz="1200">
              <a:solidFill>
                <a:srgbClr val="CC0000"/>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Evaluation</a:t>
            </a:r>
            <a:endParaRPr/>
          </a:p>
        </p:txBody>
      </p:sp>
      <p:sp>
        <p:nvSpPr>
          <p:cNvPr id="240" name="Google Shape;240;p40"/>
          <p:cNvSpPr txBox="1"/>
          <p:nvPr/>
        </p:nvSpPr>
        <p:spPr>
          <a:xfrm>
            <a:off x="2594600" y="1223000"/>
            <a:ext cx="41718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Choose 5 days From Nov.09 - Nov.18, 2019 </a:t>
            </a:r>
            <a:endParaRPr b="1">
              <a:latin typeface="Roboto"/>
              <a:ea typeface="Roboto"/>
              <a:cs typeface="Roboto"/>
              <a:sym typeface="Roboto"/>
            </a:endParaRPr>
          </a:p>
        </p:txBody>
      </p:sp>
      <p:graphicFrame>
        <p:nvGraphicFramePr>
          <p:cNvPr id="241" name="Google Shape;241;p40"/>
          <p:cNvGraphicFramePr/>
          <p:nvPr/>
        </p:nvGraphicFramePr>
        <p:xfrm>
          <a:off x="525800" y="1687075"/>
          <a:ext cx="3000000" cy="3000000"/>
        </p:xfrm>
        <a:graphic>
          <a:graphicData uri="http://schemas.openxmlformats.org/drawingml/2006/table">
            <a:tbl>
              <a:tblPr>
                <a:noFill/>
                <a:tableStyleId>{96EE77DB-003A-4A34-9BC7-D4C26491184F}</a:tableStyleId>
              </a:tblPr>
              <a:tblGrid>
                <a:gridCol w="1814725"/>
                <a:gridCol w="519025"/>
                <a:gridCol w="496325"/>
                <a:gridCol w="507650"/>
                <a:gridCol w="530425"/>
                <a:gridCol w="564475"/>
                <a:gridCol w="507675"/>
                <a:gridCol w="553150"/>
                <a:gridCol w="553125"/>
                <a:gridCol w="632700"/>
                <a:gridCol w="524175"/>
                <a:gridCol w="889000"/>
              </a:tblGrid>
              <a:tr h="510350">
                <a:tc>
                  <a:txBody>
                    <a:bodyPr/>
                    <a:lstStyle/>
                    <a:p>
                      <a:pPr indent="0" lvl="0" marL="0" rtl="0" algn="ctr">
                        <a:spcBef>
                          <a:spcPts val="0"/>
                        </a:spcBef>
                        <a:spcAft>
                          <a:spcPts val="0"/>
                        </a:spcAft>
                        <a:buNone/>
                      </a:pPr>
                      <a:r>
                        <a:rPr lang="en" sz="1200"/>
                        <a:t>Model</a:t>
                      </a:r>
                      <a:endParaRPr sz="12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Nov</a:t>
                      </a:r>
                      <a:endParaRPr sz="1200">
                        <a:latin typeface="Merriweather"/>
                        <a:ea typeface="Merriweather"/>
                        <a:cs typeface="Merriweather"/>
                        <a:sym typeface="Merriweather"/>
                      </a:endParaRPr>
                    </a:p>
                    <a:p>
                      <a:pPr indent="0" lvl="0" marL="0" rtl="0" algn="ctr">
                        <a:spcBef>
                          <a:spcPts val="0"/>
                        </a:spcBef>
                        <a:spcAft>
                          <a:spcPts val="0"/>
                        </a:spcAft>
                        <a:buNone/>
                      </a:pPr>
                      <a:r>
                        <a:rPr lang="en" sz="1200">
                          <a:latin typeface="Merriweather"/>
                          <a:ea typeface="Merriweather"/>
                          <a:cs typeface="Merriweather"/>
                          <a:sym typeface="Merriweather"/>
                        </a:rPr>
                        <a:t>09</a:t>
                      </a:r>
                      <a:endParaRPr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Nov</a:t>
                      </a:r>
                      <a:endParaRPr sz="1200">
                        <a:latin typeface="Merriweather"/>
                        <a:ea typeface="Merriweather"/>
                        <a:cs typeface="Merriweather"/>
                        <a:sym typeface="Merriweather"/>
                      </a:endParaRPr>
                    </a:p>
                    <a:p>
                      <a:pPr indent="0" lvl="0" marL="0" rtl="0" algn="ctr">
                        <a:spcBef>
                          <a:spcPts val="0"/>
                        </a:spcBef>
                        <a:spcAft>
                          <a:spcPts val="0"/>
                        </a:spcAft>
                        <a:buNone/>
                      </a:pPr>
                      <a:r>
                        <a:rPr lang="en" sz="1200">
                          <a:latin typeface="Merriweather"/>
                          <a:ea typeface="Merriweather"/>
                          <a:cs typeface="Merriweather"/>
                          <a:sym typeface="Merriweather"/>
                        </a:rPr>
                        <a:t>10</a:t>
                      </a:r>
                      <a:endParaRPr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Nov</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11</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Nov</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12</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Nov</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13</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Nov</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14</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Nov</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15</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Nov</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16</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Nov</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17</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Nov</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18</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Average</a:t>
                      </a:r>
                      <a:endParaRPr sz="1200"/>
                    </a:p>
                    <a:p>
                      <a:pPr indent="0" lvl="0" marL="0" rtl="0" algn="ctr">
                        <a:spcBef>
                          <a:spcPts val="0"/>
                        </a:spcBef>
                        <a:spcAft>
                          <a:spcPts val="0"/>
                        </a:spcAft>
                        <a:buNone/>
                      </a:pPr>
                      <a:r>
                        <a:rPr lang="en" sz="1200"/>
                        <a:t>Reward</a:t>
                      </a:r>
                      <a:endParaRPr sz="1200"/>
                    </a:p>
                  </a:txBody>
                  <a:tcPr marT="91425" marB="91425" marR="91425" marL="91425">
                    <a:lnL cap="flat" cmpd="sng" w="9525">
                      <a:solidFill>
                        <a:srgbClr val="9E9E9E"/>
                      </a:solidFill>
                      <a:prstDash val="solid"/>
                      <a:round/>
                      <a:headEnd len="sm" w="sm" type="none"/>
                      <a:tailEnd len="sm" w="sm" type="none"/>
                    </a:lnL>
                  </a:tcPr>
                </a:tc>
              </a:tr>
              <a:tr h="371150">
                <a:tc>
                  <a:txBody>
                    <a:bodyPr/>
                    <a:lstStyle/>
                    <a:p>
                      <a:pPr indent="0" lvl="0" marL="0" rtl="0" algn="l">
                        <a:spcBef>
                          <a:spcPts val="0"/>
                        </a:spcBef>
                        <a:spcAft>
                          <a:spcPts val="0"/>
                        </a:spcAft>
                        <a:buNone/>
                      </a:pPr>
                      <a:r>
                        <a:rPr lang="en" sz="1200"/>
                        <a:t>Ground-Truth Best</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solidFill>
                      <a:srgbClr val="F4CCCC"/>
                    </a:solidFill>
                  </a:tcPr>
                </a:tc>
                <a:tc>
                  <a:txBody>
                    <a:bodyPr/>
                    <a:lstStyle/>
                    <a:p>
                      <a:pPr indent="0" lvl="0" marL="0" rtl="0" algn="l">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solidFill>
                      <a:srgbClr val="F4CCCC"/>
                    </a:solidFill>
                  </a:tcPr>
                </a:tc>
                <a:tc>
                  <a:txBody>
                    <a:bodyPr/>
                    <a:lstStyle/>
                    <a:p>
                      <a:pPr indent="0" lvl="0" marL="0" rtl="0" algn="l">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solidFill>
                      <a:srgbClr val="F4CCCC"/>
                    </a:solidFill>
                  </a:tcPr>
                </a:tc>
                <a:tc>
                  <a:txBody>
                    <a:bodyPr/>
                    <a:lstStyle/>
                    <a:p>
                      <a:pPr indent="0" lvl="0" marL="0" rtl="0" algn="l">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solidFill>
                      <a:srgbClr val="F4CCCC"/>
                    </a:solidFill>
                  </a:tcPr>
                </a:tc>
                <a:tc>
                  <a:txBody>
                    <a:bodyPr/>
                    <a:lstStyle/>
                    <a:p>
                      <a:pPr indent="0" lvl="0" marL="0" rtl="0" algn="l">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solidFill>
                      <a:srgbClr val="F4CCCC"/>
                    </a:solidFill>
                  </a:tcPr>
                </a:tc>
                <a:tc>
                  <a:txBody>
                    <a:bodyPr/>
                    <a:lstStyle/>
                    <a:p>
                      <a:pPr indent="0" lvl="0" marL="0" rtl="0" algn="l">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200">
                          <a:highlight>
                            <a:srgbClr val="D9EAD3"/>
                          </a:highlight>
                        </a:rPr>
                        <a:t>-0.124</a:t>
                      </a:r>
                      <a:endParaRPr sz="1200">
                        <a:highlight>
                          <a:srgbClr val="B6D7A8"/>
                        </a:highlight>
                      </a:endParaRPr>
                    </a:p>
                  </a:txBody>
                  <a:tcPr marT="91425" marB="91425" marR="91425" marL="91425"/>
                </a:tc>
              </a:tr>
              <a:tr h="356900">
                <a:tc>
                  <a:txBody>
                    <a:bodyPr/>
                    <a:lstStyle/>
                    <a:p>
                      <a:pPr indent="0" lvl="0" marL="0" rtl="0" algn="l">
                        <a:spcBef>
                          <a:spcPts val="0"/>
                        </a:spcBef>
                        <a:spcAft>
                          <a:spcPts val="0"/>
                        </a:spcAft>
                        <a:buNone/>
                      </a:pPr>
                      <a:r>
                        <a:rPr lang="en" sz="1200"/>
                        <a:t>Random Pick</a:t>
                      </a:r>
                      <a:endParaRPr sz="1200"/>
                    </a:p>
                  </a:txBody>
                  <a:tcPr marT="91425" marB="91425" marR="91425" marL="91425"/>
                </a:tc>
                <a:tc>
                  <a:txBody>
                    <a:bodyPr/>
                    <a:lstStyle/>
                    <a:p>
                      <a:pPr indent="0" lvl="0" marL="0" rtl="0" algn="ctr">
                        <a:spcBef>
                          <a:spcPts val="0"/>
                        </a:spcBef>
                        <a:spcAft>
                          <a:spcPts val="0"/>
                        </a:spcAft>
                        <a:buNone/>
                      </a:pPr>
                      <a:r>
                        <a:rPr lang="en" sz="1200"/>
                        <a:t>-</a:t>
                      </a:r>
                      <a:endParaRPr sz="1200"/>
                    </a:p>
                  </a:txBody>
                  <a:tcPr marT="91425" marB="91425" marR="91425" marL="91425"/>
                </a:tc>
                <a:tc>
                  <a:txBody>
                    <a:bodyPr/>
                    <a:lstStyle/>
                    <a:p>
                      <a:pPr indent="0" lvl="0" marL="0" rtl="0" algn="ctr">
                        <a:spcBef>
                          <a:spcPts val="0"/>
                        </a:spcBef>
                        <a:spcAft>
                          <a:spcPts val="0"/>
                        </a:spcAft>
                        <a:buNone/>
                      </a:pPr>
                      <a:r>
                        <a:rPr lang="en" sz="1200"/>
                        <a:t>-</a:t>
                      </a:r>
                      <a:endParaRPr sz="1200"/>
                    </a:p>
                  </a:txBody>
                  <a:tcPr marT="91425" marB="91425" marR="91425" marL="91425"/>
                </a:tc>
                <a:tc>
                  <a:txBody>
                    <a:bodyPr/>
                    <a:lstStyle/>
                    <a:p>
                      <a:pPr indent="0" lvl="0" marL="0" rtl="0" algn="ctr">
                        <a:spcBef>
                          <a:spcPts val="0"/>
                        </a:spcBef>
                        <a:spcAft>
                          <a:spcPts val="0"/>
                        </a:spcAft>
                        <a:buNone/>
                      </a:pPr>
                      <a:r>
                        <a:rPr lang="en" sz="1200"/>
                        <a:t>-</a:t>
                      </a:r>
                      <a:endParaRPr sz="1200"/>
                    </a:p>
                  </a:txBody>
                  <a:tcPr marT="91425" marB="91425" marR="91425" marL="91425"/>
                </a:tc>
                <a:tc>
                  <a:txBody>
                    <a:bodyPr/>
                    <a:lstStyle/>
                    <a:p>
                      <a:pPr indent="0" lvl="0" marL="0" rtl="0" algn="ctr">
                        <a:spcBef>
                          <a:spcPts val="0"/>
                        </a:spcBef>
                        <a:spcAft>
                          <a:spcPts val="0"/>
                        </a:spcAft>
                        <a:buNone/>
                      </a:pPr>
                      <a:r>
                        <a:rPr lang="en" sz="1200"/>
                        <a:t>-</a:t>
                      </a:r>
                      <a:endParaRPr sz="1200"/>
                    </a:p>
                  </a:txBody>
                  <a:tcPr marT="91425" marB="91425" marR="91425" marL="91425"/>
                </a:tc>
                <a:tc>
                  <a:txBody>
                    <a:bodyPr/>
                    <a:lstStyle/>
                    <a:p>
                      <a:pPr indent="0" lvl="0" marL="0" rtl="0" algn="ctr">
                        <a:spcBef>
                          <a:spcPts val="0"/>
                        </a:spcBef>
                        <a:spcAft>
                          <a:spcPts val="0"/>
                        </a:spcAft>
                        <a:buNone/>
                      </a:pPr>
                      <a:r>
                        <a:rPr lang="en" sz="1200"/>
                        <a:t>-</a:t>
                      </a:r>
                      <a:endParaRPr sz="1200"/>
                    </a:p>
                  </a:txBody>
                  <a:tcPr marT="91425" marB="91425" marR="91425" marL="91425"/>
                </a:tc>
                <a:tc>
                  <a:txBody>
                    <a:bodyPr/>
                    <a:lstStyle/>
                    <a:p>
                      <a:pPr indent="0" lvl="0" marL="0" rtl="0" algn="ctr">
                        <a:spcBef>
                          <a:spcPts val="0"/>
                        </a:spcBef>
                        <a:spcAft>
                          <a:spcPts val="0"/>
                        </a:spcAft>
                        <a:buNone/>
                      </a:pPr>
                      <a:r>
                        <a:rPr lang="en" sz="1200"/>
                        <a:t>-</a:t>
                      </a:r>
                      <a:endParaRPr sz="1200"/>
                    </a:p>
                  </a:txBody>
                  <a:tcPr marT="91425" marB="91425" marR="91425" marL="91425"/>
                </a:tc>
                <a:tc>
                  <a:txBody>
                    <a:bodyPr/>
                    <a:lstStyle/>
                    <a:p>
                      <a:pPr indent="0" lvl="0" marL="0" rtl="0" algn="ctr">
                        <a:spcBef>
                          <a:spcPts val="0"/>
                        </a:spcBef>
                        <a:spcAft>
                          <a:spcPts val="0"/>
                        </a:spcAft>
                        <a:buNone/>
                      </a:pPr>
                      <a:r>
                        <a:rPr lang="en" sz="1200"/>
                        <a:t>-</a:t>
                      </a:r>
                      <a:endParaRPr sz="1200"/>
                    </a:p>
                  </a:txBody>
                  <a:tcPr marT="91425" marB="91425" marR="91425" marL="91425"/>
                </a:tc>
                <a:tc>
                  <a:txBody>
                    <a:bodyPr/>
                    <a:lstStyle/>
                    <a:p>
                      <a:pPr indent="0" lvl="0" marL="0" rtl="0" algn="ctr">
                        <a:spcBef>
                          <a:spcPts val="0"/>
                        </a:spcBef>
                        <a:spcAft>
                          <a:spcPts val="0"/>
                        </a:spcAft>
                        <a:buNone/>
                      </a:pPr>
                      <a:r>
                        <a:rPr lang="en" sz="1200"/>
                        <a:t>-</a:t>
                      </a:r>
                      <a:endParaRPr sz="1200"/>
                    </a:p>
                  </a:txBody>
                  <a:tcPr marT="91425" marB="91425" marR="91425" marL="91425"/>
                </a:tc>
                <a:tc>
                  <a:txBody>
                    <a:bodyPr/>
                    <a:lstStyle/>
                    <a:p>
                      <a:pPr indent="0" lvl="0" marL="0" rtl="0" algn="ctr">
                        <a:spcBef>
                          <a:spcPts val="0"/>
                        </a:spcBef>
                        <a:spcAft>
                          <a:spcPts val="0"/>
                        </a:spcAft>
                        <a:buNone/>
                      </a:pPr>
                      <a:r>
                        <a:rPr lang="en" sz="1200"/>
                        <a:t>-</a:t>
                      </a:r>
                      <a:endParaRPr sz="1200"/>
                    </a:p>
                  </a:txBody>
                  <a:tcPr marT="91425" marB="91425" marR="91425" marL="91425"/>
                </a:tc>
                <a:tc>
                  <a:txBody>
                    <a:bodyPr/>
                    <a:lstStyle/>
                    <a:p>
                      <a:pPr indent="0" lvl="0" marL="0" rtl="0" algn="ctr">
                        <a:spcBef>
                          <a:spcPts val="0"/>
                        </a:spcBef>
                        <a:spcAft>
                          <a:spcPts val="0"/>
                        </a:spcAft>
                        <a:buNone/>
                      </a:pPr>
                      <a:r>
                        <a:rPr lang="en" sz="1200"/>
                        <a:t>-</a:t>
                      </a:r>
                      <a:endParaRPr sz="1200"/>
                    </a:p>
                  </a:txBody>
                  <a:tcPr marT="91425" marB="91425" marR="91425" marL="91425"/>
                </a:tc>
                <a:tc>
                  <a:txBody>
                    <a:bodyPr/>
                    <a:lstStyle/>
                    <a:p>
                      <a:pPr indent="0" lvl="0" marL="0" rtl="0" algn="ctr">
                        <a:spcBef>
                          <a:spcPts val="0"/>
                        </a:spcBef>
                        <a:spcAft>
                          <a:spcPts val="0"/>
                        </a:spcAft>
                        <a:buNone/>
                      </a:pPr>
                      <a:r>
                        <a:rPr lang="en" sz="1200">
                          <a:highlight>
                            <a:srgbClr val="F4CCCC"/>
                          </a:highlight>
                        </a:rPr>
                        <a:t>-0.176</a:t>
                      </a:r>
                      <a:endParaRPr sz="1200">
                        <a:highlight>
                          <a:srgbClr val="F4CCCC"/>
                        </a:highlight>
                      </a:endParaRPr>
                    </a:p>
                  </a:txBody>
                  <a:tcPr marT="91425" marB="91425" marR="91425" marL="91425"/>
                </a:tc>
              </a:tr>
              <a:tr h="356900">
                <a:tc>
                  <a:txBody>
                    <a:bodyPr/>
                    <a:lstStyle/>
                    <a:p>
                      <a:pPr indent="0" lvl="0" marL="0" rtl="0" algn="l">
                        <a:spcBef>
                          <a:spcPts val="0"/>
                        </a:spcBef>
                        <a:spcAft>
                          <a:spcPts val="0"/>
                        </a:spcAft>
                        <a:buNone/>
                      </a:pPr>
                      <a:r>
                        <a:rPr lang="en" sz="1200"/>
                        <a:t>Baseline</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solidFill>
                      <a:srgbClr val="F4CCCC"/>
                    </a:solidFill>
                  </a:tcPr>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solidFill>
                      <a:srgbClr val="F4CCCC"/>
                    </a:solidFill>
                  </a:tcPr>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solidFill>
                      <a:srgbClr val="F4CCCC"/>
                    </a:solidFill>
                  </a:tcPr>
                </a:tc>
                <a:tc>
                  <a:txBody>
                    <a:bodyPr/>
                    <a:lstStyle/>
                    <a:p>
                      <a:pPr indent="0" lvl="0" marL="0" rtl="0" algn="l">
                        <a:spcBef>
                          <a:spcPts val="0"/>
                        </a:spcBef>
                        <a:spcAft>
                          <a:spcPts val="0"/>
                        </a:spcAft>
                        <a:buNone/>
                      </a:pPr>
                      <a:r>
                        <a:t/>
                      </a:r>
                      <a:endParaRPr sz="1200"/>
                    </a:p>
                  </a:txBody>
                  <a:tcPr marT="91425" marB="91425" marR="91425" marL="91425">
                    <a:solidFill>
                      <a:srgbClr val="F4CCCC"/>
                    </a:solidFill>
                  </a:tcPr>
                </a:tc>
                <a:tc>
                  <a:txBody>
                    <a:bodyPr/>
                    <a:lstStyle/>
                    <a:p>
                      <a:pPr indent="0" lvl="0" marL="0" rtl="0" algn="l">
                        <a:spcBef>
                          <a:spcPts val="0"/>
                        </a:spcBef>
                        <a:spcAft>
                          <a:spcPts val="0"/>
                        </a:spcAft>
                        <a:buNone/>
                      </a:pPr>
                      <a:r>
                        <a:t/>
                      </a:r>
                      <a:endParaRPr sz="1200"/>
                    </a:p>
                  </a:txBody>
                  <a:tcPr marT="91425" marB="91425" marR="91425" marL="91425">
                    <a:solidFill>
                      <a:srgbClr val="F4CCCC"/>
                    </a:solidFill>
                  </a:tcPr>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rPr lang="en" sz="1200"/>
                        <a:t>-0.137</a:t>
                      </a:r>
                      <a:endParaRPr sz="1200"/>
                    </a:p>
                  </a:txBody>
                  <a:tcPr marT="91425" marB="91425" marR="91425" marL="91425"/>
                </a:tc>
              </a:tr>
              <a:tr h="356900">
                <a:tc>
                  <a:txBody>
                    <a:bodyPr/>
                    <a:lstStyle/>
                    <a:p>
                      <a:pPr indent="0" lvl="0" marL="0" rtl="0" algn="l">
                        <a:spcBef>
                          <a:spcPts val="0"/>
                        </a:spcBef>
                        <a:spcAft>
                          <a:spcPts val="0"/>
                        </a:spcAft>
                        <a:buNone/>
                      </a:pPr>
                      <a:r>
                        <a:rPr lang="en" sz="1200"/>
                        <a:t>Discount Factor</a:t>
                      </a:r>
                      <a:endParaRPr sz="1200"/>
                    </a:p>
                  </a:txBody>
                  <a:tcPr marT="91425" marB="91425" marR="91425" marL="91425">
                    <a:solidFill>
                      <a:srgbClr val="D9EAD3"/>
                    </a:solidFill>
                  </a:tcPr>
                </a:tc>
                <a:tc>
                  <a:txBody>
                    <a:bodyPr/>
                    <a:lstStyle/>
                    <a:p>
                      <a:pPr indent="0" lvl="0" marL="0" rtl="0" algn="l">
                        <a:spcBef>
                          <a:spcPts val="0"/>
                        </a:spcBef>
                        <a:spcAft>
                          <a:spcPts val="0"/>
                        </a:spcAft>
                        <a:buNone/>
                      </a:pPr>
                      <a:r>
                        <a:t/>
                      </a:r>
                      <a:endParaRPr sz="1200"/>
                    </a:p>
                  </a:txBody>
                  <a:tcPr marT="91425" marB="91425" marR="91425" marL="91425">
                    <a:solidFill>
                      <a:srgbClr val="F4CCCC"/>
                    </a:solidFill>
                  </a:tcPr>
                </a:tc>
                <a:tc>
                  <a:txBody>
                    <a:bodyPr/>
                    <a:lstStyle/>
                    <a:p>
                      <a:pPr indent="0" lvl="0" marL="0" rtl="0" algn="l">
                        <a:spcBef>
                          <a:spcPts val="0"/>
                        </a:spcBef>
                        <a:spcAft>
                          <a:spcPts val="0"/>
                        </a:spcAft>
                        <a:buNone/>
                      </a:pPr>
                      <a:r>
                        <a:t/>
                      </a:r>
                      <a:endParaRPr sz="1200"/>
                    </a:p>
                  </a:txBody>
                  <a:tcPr marT="91425" marB="91425" marR="91425" marL="91425">
                    <a:solidFill>
                      <a:srgbClr val="F4CCCC"/>
                    </a:solidFill>
                  </a:tcPr>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solidFill>
                      <a:srgbClr val="F4CCCC"/>
                    </a:solidFill>
                  </a:tcPr>
                </a:tc>
                <a:tc>
                  <a:txBody>
                    <a:bodyPr/>
                    <a:lstStyle/>
                    <a:p>
                      <a:pPr indent="0" lvl="0" marL="0" rtl="0" algn="l">
                        <a:spcBef>
                          <a:spcPts val="0"/>
                        </a:spcBef>
                        <a:spcAft>
                          <a:spcPts val="0"/>
                        </a:spcAft>
                        <a:buNone/>
                      </a:pPr>
                      <a:r>
                        <a:t/>
                      </a:r>
                      <a:endParaRPr sz="1200"/>
                    </a:p>
                  </a:txBody>
                  <a:tcPr marT="91425" marB="91425" marR="91425" marL="91425">
                    <a:solidFill>
                      <a:srgbClr val="F4CCCC"/>
                    </a:solidFill>
                  </a:tcPr>
                </a:tc>
                <a:tc>
                  <a:txBody>
                    <a:bodyPr/>
                    <a:lstStyle/>
                    <a:p>
                      <a:pPr indent="0" lvl="0" marL="0" rtl="0" algn="l">
                        <a:spcBef>
                          <a:spcPts val="0"/>
                        </a:spcBef>
                        <a:spcAft>
                          <a:spcPts val="0"/>
                        </a:spcAft>
                        <a:buNone/>
                      </a:pPr>
                      <a:r>
                        <a:t/>
                      </a:r>
                      <a:endParaRPr sz="1200"/>
                    </a:p>
                  </a:txBody>
                  <a:tcPr marT="91425" marB="91425" marR="91425" marL="91425">
                    <a:solidFill>
                      <a:srgbClr val="F4CCCC"/>
                    </a:solidFill>
                  </a:tcPr>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rPr lang="en" sz="1200">
                          <a:highlight>
                            <a:srgbClr val="D9EAD3"/>
                          </a:highlight>
                        </a:rPr>
                        <a:t>-0.124</a:t>
                      </a:r>
                      <a:endParaRPr sz="1200">
                        <a:highlight>
                          <a:srgbClr val="D9EAD3"/>
                        </a:highlight>
                      </a:endParaRPr>
                    </a:p>
                  </a:txBody>
                  <a:tcPr marT="91425" marB="91425" marR="91425" marL="91425"/>
                </a:tc>
              </a:tr>
              <a:tr h="371150">
                <a:tc>
                  <a:txBody>
                    <a:bodyPr/>
                    <a:lstStyle/>
                    <a:p>
                      <a:pPr indent="0" lvl="0" marL="0" rtl="0" algn="l">
                        <a:spcBef>
                          <a:spcPts val="0"/>
                        </a:spcBef>
                        <a:spcAft>
                          <a:spcPts val="0"/>
                        </a:spcAft>
                        <a:buNone/>
                      </a:pPr>
                      <a:r>
                        <a:rPr lang="en" sz="1200"/>
                        <a:t>F</a:t>
                      </a:r>
                      <a:r>
                        <a:rPr lang="en" sz="1200"/>
                        <a:t>orecast Penalty</a:t>
                      </a:r>
                      <a:endParaRPr sz="1200"/>
                    </a:p>
                  </a:txBody>
                  <a:tcPr marT="91425" marB="91425" marR="91425" marL="91425">
                    <a:solidFill>
                      <a:srgbClr val="D9EAD3"/>
                    </a:solidFill>
                  </a:tcPr>
                </a:tc>
                <a:tc>
                  <a:txBody>
                    <a:bodyPr/>
                    <a:lstStyle/>
                    <a:p>
                      <a:pPr indent="0" lvl="0" marL="0" rtl="0" algn="l">
                        <a:spcBef>
                          <a:spcPts val="0"/>
                        </a:spcBef>
                        <a:spcAft>
                          <a:spcPts val="0"/>
                        </a:spcAft>
                        <a:buNone/>
                      </a:pPr>
                      <a:r>
                        <a:t/>
                      </a:r>
                      <a:endParaRPr sz="1200"/>
                    </a:p>
                  </a:txBody>
                  <a:tcPr marT="91425" marB="91425" marR="91425" marL="91425">
                    <a:solidFill>
                      <a:srgbClr val="F4CCCC"/>
                    </a:solidFill>
                  </a:tcPr>
                </a:tc>
                <a:tc>
                  <a:txBody>
                    <a:bodyPr/>
                    <a:lstStyle/>
                    <a:p>
                      <a:pPr indent="0" lvl="0" marL="0" rtl="0" algn="l">
                        <a:spcBef>
                          <a:spcPts val="0"/>
                        </a:spcBef>
                        <a:spcAft>
                          <a:spcPts val="0"/>
                        </a:spcAft>
                        <a:buNone/>
                      </a:pPr>
                      <a:r>
                        <a:t/>
                      </a:r>
                      <a:endParaRPr sz="1200"/>
                    </a:p>
                  </a:txBody>
                  <a:tcPr marT="91425" marB="91425" marR="91425" marL="91425">
                    <a:solidFill>
                      <a:srgbClr val="F4CCCC"/>
                    </a:solidFill>
                  </a:tcPr>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solidFill>
                      <a:srgbClr val="F4CCCC"/>
                    </a:solidFill>
                  </a:tcPr>
                </a:tc>
                <a:tc>
                  <a:txBody>
                    <a:bodyPr/>
                    <a:lstStyle/>
                    <a:p>
                      <a:pPr indent="0" lvl="0" marL="0" rtl="0" algn="l">
                        <a:spcBef>
                          <a:spcPts val="0"/>
                        </a:spcBef>
                        <a:spcAft>
                          <a:spcPts val="0"/>
                        </a:spcAft>
                        <a:buNone/>
                      </a:pPr>
                      <a:r>
                        <a:t/>
                      </a:r>
                      <a:endParaRPr sz="1200"/>
                    </a:p>
                  </a:txBody>
                  <a:tcPr marT="91425" marB="91425" marR="91425" marL="91425">
                    <a:solidFill>
                      <a:srgbClr val="F4CCCC"/>
                    </a:solidFill>
                  </a:tcPr>
                </a:tc>
                <a:tc>
                  <a:txBody>
                    <a:bodyPr/>
                    <a:lstStyle/>
                    <a:p>
                      <a:pPr indent="0" lvl="0" marL="0" rtl="0" algn="l">
                        <a:spcBef>
                          <a:spcPts val="0"/>
                        </a:spcBef>
                        <a:spcAft>
                          <a:spcPts val="0"/>
                        </a:spcAft>
                        <a:buNone/>
                      </a:pPr>
                      <a:r>
                        <a:t/>
                      </a:r>
                      <a:endParaRPr sz="1200"/>
                    </a:p>
                  </a:txBody>
                  <a:tcPr marT="91425" marB="91425" marR="91425" marL="91425">
                    <a:solidFill>
                      <a:srgbClr val="F4CCCC"/>
                    </a:solidFill>
                  </a:tcPr>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rPr lang="en" sz="1200">
                          <a:highlight>
                            <a:srgbClr val="D9EAD3"/>
                          </a:highlight>
                        </a:rPr>
                        <a:t>-0.124</a:t>
                      </a:r>
                      <a:endParaRPr sz="1200">
                        <a:highlight>
                          <a:srgbClr val="D9EAD3"/>
                        </a:highlight>
                      </a:endParaRPr>
                    </a:p>
                  </a:txBody>
                  <a:tcPr marT="91425" marB="91425" marR="91425" marL="91425"/>
                </a:tc>
              </a:tr>
              <a:tr h="356900">
                <a:tc>
                  <a:txBody>
                    <a:bodyPr/>
                    <a:lstStyle/>
                    <a:p>
                      <a:pPr indent="0" lvl="0" marL="0" rtl="0" algn="l">
                        <a:spcBef>
                          <a:spcPts val="0"/>
                        </a:spcBef>
                        <a:spcAft>
                          <a:spcPts val="0"/>
                        </a:spcAft>
                        <a:buNone/>
                      </a:pPr>
                      <a:r>
                        <a:rPr lang="en" sz="1200"/>
                        <a:t>Prediction Difficulty</a:t>
                      </a:r>
                      <a:r>
                        <a:rPr lang="en" sz="1200"/>
                        <a:t> of Specific Time</a:t>
                      </a:r>
                      <a:endParaRPr sz="1200"/>
                    </a:p>
                  </a:txBody>
                  <a:tcPr marT="91425" marB="91425" marR="91425" marL="91425">
                    <a:solidFill>
                      <a:srgbClr val="FFE599"/>
                    </a:solidFill>
                  </a:tcPr>
                </a:tc>
                <a:tc>
                  <a:txBody>
                    <a:bodyPr/>
                    <a:lstStyle/>
                    <a:p>
                      <a:pPr indent="0" lvl="0" marL="0" rtl="0" algn="l">
                        <a:spcBef>
                          <a:spcPts val="0"/>
                        </a:spcBef>
                        <a:spcAft>
                          <a:spcPts val="0"/>
                        </a:spcAft>
                        <a:buNone/>
                      </a:pPr>
                      <a:r>
                        <a:t/>
                      </a:r>
                      <a:endParaRPr sz="1200"/>
                    </a:p>
                  </a:txBody>
                  <a:tcPr marT="91425" marB="91425" marR="91425" marL="91425">
                    <a:solidFill>
                      <a:srgbClr val="F4CCCC"/>
                    </a:solidFill>
                  </a:tcPr>
                </a:tc>
                <a:tc>
                  <a:txBody>
                    <a:bodyPr/>
                    <a:lstStyle/>
                    <a:p>
                      <a:pPr indent="0" lvl="0" marL="0" rtl="0" algn="l">
                        <a:spcBef>
                          <a:spcPts val="0"/>
                        </a:spcBef>
                        <a:spcAft>
                          <a:spcPts val="0"/>
                        </a:spcAft>
                        <a:buNone/>
                      </a:pPr>
                      <a:r>
                        <a:t/>
                      </a:r>
                      <a:endParaRPr sz="1200"/>
                    </a:p>
                  </a:txBody>
                  <a:tcPr marT="91425" marB="91425" marR="91425" marL="91425">
                    <a:solidFill>
                      <a:srgbClr val="F4CCCC"/>
                    </a:solidFill>
                  </a:tcPr>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solidFill>
                      <a:srgbClr val="F4CCCC"/>
                    </a:solidFill>
                  </a:tcPr>
                </a:tc>
                <a:tc>
                  <a:txBody>
                    <a:bodyPr/>
                    <a:lstStyle/>
                    <a:p>
                      <a:pPr indent="0" lvl="0" marL="0" rtl="0" algn="l">
                        <a:spcBef>
                          <a:spcPts val="0"/>
                        </a:spcBef>
                        <a:spcAft>
                          <a:spcPts val="0"/>
                        </a:spcAft>
                        <a:buNone/>
                      </a:pPr>
                      <a:r>
                        <a:t/>
                      </a:r>
                      <a:endParaRPr sz="1200"/>
                    </a:p>
                  </a:txBody>
                  <a:tcPr marT="91425" marB="91425" marR="91425" marL="91425">
                    <a:solidFill>
                      <a:srgbClr val="F4CCCC"/>
                    </a:solidFill>
                  </a:tcPr>
                </a:tc>
                <a:tc>
                  <a:txBody>
                    <a:bodyPr/>
                    <a:lstStyle/>
                    <a:p>
                      <a:pPr indent="0" lvl="0" marL="0" rtl="0" algn="l">
                        <a:spcBef>
                          <a:spcPts val="0"/>
                        </a:spcBef>
                        <a:spcAft>
                          <a:spcPts val="0"/>
                        </a:spcAft>
                        <a:buNone/>
                      </a:pPr>
                      <a:r>
                        <a:t/>
                      </a:r>
                      <a:endParaRPr sz="1200"/>
                    </a:p>
                  </a:txBody>
                  <a:tcPr marT="91425" marB="91425" marR="91425" marL="91425">
                    <a:solidFill>
                      <a:srgbClr val="F4CCCC"/>
                    </a:solidFill>
                  </a:tcPr>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rPr lang="en" sz="1200">
                          <a:highlight>
                            <a:srgbClr val="D9EAD3"/>
                          </a:highlight>
                        </a:rPr>
                        <a:t>-0.124</a:t>
                      </a:r>
                      <a:endParaRPr sz="1200"/>
                    </a:p>
                  </a:txBody>
                  <a:tcPr marT="91425" marB="91425" marR="91425" marL="91425"/>
                </a:tc>
              </a:tr>
              <a:tr h="159975">
                <a:tc>
                  <a:txBody>
                    <a:bodyPr/>
                    <a:lstStyle/>
                    <a:p>
                      <a:pPr indent="0" lvl="0" marL="0" rtl="0" algn="l">
                        <a:spcBef>
                          <a:spcPts val="0"/>
                        </a:spcBef>
                        <a:spcAft>
                          <a:spcPts val="0"/>
                        </a:spcAft>
                        <a:buNone/>
                      </a:pPr>
                      <a:r>
                        <a:rPr lang="en" sz="1200"/>
                        <a:t>Sampling from Normal</a:t>
                      </a:r>
                      <a:endParaRPr sz="1200"/>
                    </a:p>
                  </a:txBody>
                  <a:tcPr marT="91425" marB="91425" marR="91425" marL="91425">
                    <a:solidFill>
                      <a:srgbClr val="FFE599"/>
                    </a:solidFill>
                  </a:tcPr>
                </a:tc>
                <a:tc>
                  <a:txBody>
                    <a:bodyPr/>
                    <a:lstStyle/>
                    <a:p>
                      <a:pPr indent="0" lvl="0" marL="0" rtl="0" algn="l">
                        <a:spcBef>
                          <a:spcPts val="0"/>
                        </a:spcBef>
                        <a:spcAft>
                          <a:spcPts val="0"/>
                        </a:spcAft>
                        <a:buNone/>
                      </a:pPr>
                      <a:r>
                        <a:t/>
                      </a:r>
                      <a:endParaRPr/>
                    </a:p>
                  </a:txBody>
                  <a:tcPr marT="91425" marB="91425" marR="91425" marL="91425">
                    <a:solidFill>
                      <a:srgbClr val="F4CCCC"/>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F4CCCC"/>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F4CCCC"/>
                    </a:solidFill>
                  </a:tcPr>
                </a:tc>
                <a:tc>
                  <a:txBody>
                    <a:bodyPr/>
                    <a:lstStyle/>
                    <a:p>
                      <a:pPr indent="0" lvl="0" marL="0" rtl="0" algn="l">
                        <a:spcBef>
                          <a:spcPts val="0"/>
                        </a:spcBef>
                        <a:spcAft>
                          <a:spcPts val="0"/>
                        </a:spcAft>
                        <a:buNone/>
                      </a:pPr>
                      <a:r>
                        <a:t/>
                      </a:r>
                      <a:endParaRPr/>
                    </a:p>
                  </a:txBody>
                  <a:tcPr marT="91425" marB="91425" marR="91425" marL="91425">
                    <a:solidFill>
                      <a:srgbClr val="F4CCCC"/>
                    </a:solidFill>
                  </a:tcPr>
                </a:tc>
                <a:tc>
                  <a:txBody>
                    <a:bodyPr/>
                    <a:lstStyle/>
                    <a:p>
                      <a:pPr indent="0" lvl="0" marL="0" rtl="0" algn="l">
                        <a:spcBef>
                          <a:spcPts val="0"/>
                        </a:spcBef>
                        <a:spcAft>
                          <a:spcPts val="0"/>
                        </a:spcAft>
                        <a:buNone/>
                      </a:pPr>
                      <a:r>
                        <a:t/>
                      </a:r>
                      <a:endParaRPr sz="1200"/>
                    </a:p>
                  </a:txBody>
                  <a:tcPr marT="91425" marB="91425" marR="91425" marL="91425">
                    <a:solidFill>
                      <a:srgbClr val="F4CCCC"/>
                    </a:solidFill>
                  </a:tcPr>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rPr lang="en" sz="1200"/>
                        <a:t>-0.137</a:t>
                      </a:r>
                      <a:endParaRPr sz="1200"/>
                    </a:p>
                  </a:txBody>
                  <a:tcPr marT="91425" marB="91425" marR="91425" marL="91425"/>
                </a:tc>
              </a:tr>
            </a:tbl>
          </a:graphicData>
        </a:graphic>
      </p:graphicFrame>
      <p:sp>
        <p:nvSpPr>
          <p:cNvPr id="242" name="Google Shape;242;p40"/>
          <p:cNvSpPr txBox="1"/>
          <p:nvPr/>
        </p:nvSpPr>
        <p:spPr>
          <a:xfrm>
            <a:off x="160025" y="3497575"/>
            <a:ext cx="18174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a:t>
            </a:r>
            <a:endParaRPr>
              <a:latin typeface="Roboto"/>
              <a:ea typeface="Roboto"/>
              <a:cs typeface="Roboto"/>
              <a:sym typeface="Roboto"/>
            </a:endParaRPr>
          </a:p>
        </p:txBody>
      </p:sp>
      <p:sp>
        <p:nvSpPr>
          <p:cNvPr id="243" name="Google Shape;243;p40"/>
          <p:cNvSpPr txBox="1"/>
          <p:nvPr/>
        </p:nvSpPr>
        <p:spPr>
          <a:xfrm>
            <a:off x="235525" y="3334475"/>
            <a:ext cx="3771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latin typeface="Roboto"/>
              <a:ea typeface="Roboto"/>
              <a:cs typeface="Roboto"/>
              <a:sym typeface="Roboto"/>
            </a:endParaRPr>
          </a:p>
        </p:txBody>
      </p:sp>
      <p:sp>
        <p:nvSpPr>
          <p:cNvPr id="244" name="Google Shape;244;p40"/>
          <p:cNvSpPr txBox="1"/>
          <p:nvPr/>
        </p:nvSpPr>
        <p:spPr>
          <a:xfrm>
            <a:off x="118100" y="4191000"/>
            <a:ext cx="4182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II</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Evaluation</a:t>
            </a:r>
            <a:endParaRPr/>
          </a:p>
        </p:txBody>
      </p:sp>
      <p:graphicFrame>
        <p:nvGraphicFramePr>
          <p:cNvPr id="250" name="Google Shape;250;p41"/>
          <p:cNvGraphicFramePr/>
          <p:nvPr/>
        </p:nvGraphicFramePr>
        <p:xfrm>
          <a:off x="311725" y="1627505"/>
          <a:ext cx="3000000" cy="3000000"/>
        </p:xfrm>
        <a:graphic>
          <a:graphicData uri="http://schemas.openxmlformats.org/drawingml/2006/table">
            <a:tbl>
              <a:tblPr>
                <a:noFill/>
                <a:tableStyleId>{96EE77DB-003A-4A34-9BC7-D4C26491184F}</a:tableStyleId>
              </a:tblPr>
              <a:tblGrid>
                <a:gridCol w="483750"/>
                <a:gridCol w="462575"/>
                <a:gridCol w="473150"/>
                <a:gridCol w="494350"/>
                <a:gridCol w="526075"/>
                <a:gridCol w="473175"/>
                <a:gridCol w="515575"/>
                <a:gridCol w="515525"/>
                <a:gridCol w="538075"/>
                <a:gridCol w="540175"/>
                <a:gridCol w="540175"/>
                <a:gridCol w="540175"/>
                <a:gridCol w="540175"/>
                <a:gridCol w="540175"/>
                <a:gridCol w="540175"/>
              </a:tblGrid>
              <a:tr h="495600">
                <a:tc>
                  <a:txBody>
                    <a:bodyPr/>
                    <a:lstStyle/>
                    <a:p>
                      <a:pPr indent="0" lvl="0" marL="0" rtl="0" algn="ctr">
                        <a:spcBef>
                          <a:spcPts val="0"/>
                        </a:spcBef>
                        <a:spcAft>
                          <a:spcPts val="0"/>
                        </a:spcAft>
                        <a:buNone/>
                      </a:pPr>
                      <a:r>
                        <a:rPr lang="en" sz="1200">
                          <a:latin typeface="Merriweather"/>
                          <a:ea typeface="Merriweather"/>
                          <a:cs typeface="Merriweather"/>
                          <a:sym typeface="Merriweather"/>
                        </a:rPr>
                        <a:t>Oct</a:t>
                      </a:r>
                      <a:endParaRPr sz="1200">
                        <a:latin typeface="Merriweather"/>
                        <a:ea typeface="Merriweather"/>
                        <a:cs typeface="Merriweather"/>
                        <a:sym typeface="Merriweather"/>
                      </a:endParaRPr>
                    </a:p>
                    <a:p>
                      <a:pPr indent="0" lvl="0" marL="0" rtl="0" algn="ctr">
                        <a:spcBef>
                          <a:spcPts val="0"/>
                        </a:spcBef>
                        <a:spcAft>
                          <a:spcPts val="0"/>
                        </a:spcAft>
                        <a:buNone/>
                      </a:pPr>
                      <a:r>
                        <a:rPr lang="en" sz="1200">
                          <a:latin typeface="Merriweather"/>
                          <a:ea typeface="Merriweather"/>
                          <a:cs typeface="Merriweather"/>
                          <a:sym typeface="Merriweather"/>
                        </a:rPr>
                        <a:t>25</a:t>
                      </a:r>
                      <a:endParaRPr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Oct</a:t>
                      </a:r>
                      <a:endParaRPr sz="1200">
                        <a:latin typeface="Merriweather"/>
                        <a:ea typeface="Merriweather"/>
                        <a:cs typeface="Merriweather"/>
                        <a:sym typeface="Merriweather"/>
                      </a:endParaRPr>
                    </a:p>
                    <a:p>
                      <a:pPr indent="0" lvl="0" marL="0" rtl="0" algn="ctr">
                        <a:spcBef>
                          <a:spcPts val="0"/>
                        </a:spcBef>
                        <a:spcAft>
                          <a:spcPts val="0"/>
                        </a:spcAft>
                        <a:buNone/>
                      </a:pPr>
                      <a:r>
                        <a:rPr lang="en" sz="1200">
                          <a:latin typeface="Merriweather"/>
                          <a:ea typeface="Merriweather"/>
                          <a:cs typeface="Merriweather"/>
                          <a:sym typeface="Merriweather"/>
                        </a:rPr>
                        <a:t>26</a:t>
                      </a:r>
                      <a:endParaRPr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Oct</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27</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Oct</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28</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Oct</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29</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Oct</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30</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Oct</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31</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Nov</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1</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Nov</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2</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Nov</a:t>
                      </a:r>
                      <a:endParaRPr sz="12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3</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3">
                  <a:txBody>
                    <a:bodyPr/>
                    <a:lstStyle/>
                    <a:p>
                      <a:pPr indent="0" lvl="0" marL="0" rtl="0" algn="ctr">
                        <a:spcBef>
                          <a:spcPts val="0"/>
                        </a:spcBef>
                        <a:spcAft>
                          <a:spcPts val="0"/>
                        </a:spcAft>
                        <a:buNone/>
                      </a:pPr>
                      <a:r>
                        <a:rPr b="1" lang="en" sz="1800">
                          <a:solidFill>
                            <a:schemeClr val="dk1"/>
                          </a:solidFill>
                          <a:latin typeface="Merriweather"/>
                          <a:ea typeface="Merriweather"/>
                          <a:cs typeface="Merriweather"/>
                          <a:sym typeface="Merriweather"/>
                        </a:rPr>
                        <a:t>...</a:t>
                      </a:r>
                      <a:endParaRPr b="1" sz="18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Nov 29</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Merriweather"/>
                          <a:ea typeface="Merriweather"/>
                          <a:cs typeface="Merriweather"/>
                          <a:sym typeface="Merriweather"/>
                        </a:rPr>
                        <a:t>Nov 30</a:t>
                      </a:r>
                      <a:endParaRPr sz="1200">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51" name="Google Shape;251;p41"/>
          <p:cNvSpPr/>
          <p:nvPr/>
        </p:nvSpPr>
        <p:spPr>
          <a:xfrm>
            <a:off x="311725" y="2264675"/>
            <a:ext cx="5022600" cy="115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1"/>
          <p:cNvSpPr/>
          <p:nvPr/>
        </p:nvSpPr>
        <p:spPr>
          <a:xfrm>
            <a:off x="795475" y="2514150"/>
            <a:ext cx="5078700" cy="115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1"/>
          <p:cNvSpPr txBox="1"/>
          <p:nvPr/>
        </p:nvSpPr>
        <p:spPr>
          <a:xfrm>
            <a:off x="2313225" y="2334150"/>
            <a:ext cx="18357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2nd 10-day window</a:t>
            </a:r>
            <a:endParaRPr>
              <a:latin typeface="Roboto"/>
              <a:ea typeface="Roboto"/>
              <a:cs typeface="Roboto"/>
              <a:sym typeface="Roboto"/>
            </a:endParaRPr>
          </a:p>
        </p:txBody>
      </p:sp>
      <p:sp>
        <p:nvSpPr>
          <p:cNvPr id="254" name="Google Shape;254;p41"/>
          <p:cNvSpPr txBox="1"/>
          <p:nvPr/>
        </p:nvSpPr>
        <p:spPr>
          <a:xfrm>
            <a:off x="2012425" y="2084675"/>
            <a:ext cx="18357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1st </a:t>
            </a:r>
            <a:r>
              <a:rPr lang="en">
                <a:latin typeface="Roboto"/>
                <a:ea typeface="Roboto"/>
                <a:cs typeface="Roboto"/>
                <a:sym typeface="Roboto"/>
              </a:rPr>
              <a:t>10-day window</a:t>
            </a:r>
            <a:endParaRPr>
              <a:latin typeface="Roboto"/>
              <a:ea typeface="Roboto"/>
              <a:cs typeface="Roboto"/>
              <a:sym typeface="Roboto"/>
            </a:endParaRPr>
          </a:p>
        </p:txBody>
      </p:sp>
      <p:sp>
        <p:nvSpPr>
          <p:cNvPr id="255" name="Google Shape;255;p41"/>
          <p:cNvSpPr txBox="1"/>
          <p:nvPr/>
        </p:nvSpPr>
        <p:spPr>
          <a:xfrm>
            <a:off x="4578800" y="2437950"/>
            <a:ext cx="18357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a:t>
            </a:r>
            <a:endParaRPr sz="2400">
              <a:latin typeface="Roboto"/>
              <a:ea typeface="Roboto"/>
              <a:cs typeface="Roboto"/>
              <a:sym typeface="Roboto"/>
            </a:endParaRPr>
          </a:p>
        </p:txBody>
      </p:sp>
      <p:sp>
        <p:nvSpPr>
          <p:cNvPr id="256" name="Google Shape;256;p41"/>
          <p:cNvSpPr/>
          <p:nvPr/>
        </p:nvSpPr>
        <p:spPr>
          <a:xfrm>
            <a:off x="2957300" y="2989063"/>
            <a:ext cx="5078700" cy="115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1"/>
          <p:cNvSpPr txBox="1"/>
          <p:nvPr/>
        </p:nvSpPr>
        <p:spPr>
          <a:xfrm>
            <a:off x="4631025" y="2763625"/>
            <a:ext cx="18357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la</a:t>
            </a:r>
            <a:r>
              <a:rPr lang="en">
                <a:latin typeface="Roboto"/>
                <a:ea typeface="Roboto"/>
                <a:cs typeface="Roboto"/>
                <a:sym typeface="Roboto"/>
              </a:rPr>
              <a:t>st 10-day window</a:t>
            </a:r>
            <a:endParaRPr>
              <a:latin typeface="Roboto"/>
              <a:ea typeface="Roboto"/>
              <a:cs typeface="Roboto"/>
              <a:sym typeface="Roboto"/>
            </a:endParaRPr>
          </a:p>
        </p:txBody>
      </p:sp>
      <p:sp>
        <p:nvSpPr>
          <p:cNvPr id="258" name="Google Shape;258;p41"/>
          <p:cNvSpPr txBox="1"/>
          <p:nvPr>
            <p:ph idx="2" type="body"/>
          </p:nvPr>
        </p:nvSpPr>
        <p:spPr>
          <a:xfrm>
            <a:off x="417375" y="3144500"/>
            <a:ext cx="7962900" cy="12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Merriweather"/>
                <a:ea typeface="Merriweather"/>
                <a:cs typeface="Merriweather"/>
                <a:sym typeface="Merriweather"/>
              </a:rPr>
              <a:t>Metrics</a:t>
            </a:r>
            <a:endParaRPr sz="1600">
              <a:solidFill>
                <a:schemeClr val="dk1"/>
              </a:solidFill>
              <a:latin typeface="Merriweather"/>
              <a:ea typeface="Merriweather"/>
              <a:cs typeface="Merriweather"/>
              <a:sym typeface="Merriweather"/>
            </a:endParaRPr>
          </a:p>
          <a:p>
            <a:pPr indent="-330200" lvl="0" marL="457200" rtl="0" algn="l">
              <a:spcBef>
                <a:spcPts val="1000"/>
              </a:spcBef>
              <a:spcAft>
                <a:spcPts val="0"/>
              </a:spcAft>
              <a:buClr>
                <a:schemeClr val="dk1"/>
              </a:buClr>
              <a:buSzPts val="1600"/>
              <a:buFont typeface="Merriweather"/>
              <a:buChar char="●"/>
            </a:pPr>
            <a:r>
              <a:rPr lang="en" sz="1600">
                <a:solidFill>
                  <a:schemeClr val="dk1"/>
                </a:solidFill>
                <a:latin typeface="Merriweather"/>
                <a:ea typeface="Merriweather"/>
                <a:cs typeface="Merriweather"/>
                <a:sym typeface="Merriweather"/>
              </a:rPr>
              <a:t>MSE of average reward compared with best path</a:t>
            </a:r>
            <a:endParaRPr sz="1600">
              <a:solidFill>
                <a:schemeClr val="dk1"/>
              </a:solidFill>
              <a:latin typeface="Merriweather"/>
              <a:ea typeface="Merriweather"/>
              <a:cs typeface="Merriweather"/>
              <a:sym typeface="Merriweather"/>
            </a:endParaRPr>
          </a:p>
          <a:p>
            <a:pPr indent="-330200" lvl="0" marL="457200" rtl="0" algn="l">
              <a:spcBef>
                <a:spcPts val="1000"/>
              </a:spcBef>
              <a:spcAft>
                <a:spcPts val="0"/>
              </a:spcAft>
              <a:buClr>
                <a:schemeClr val="dk1"/>
              </a:buClr>
              <a:buSzPts val="1600"/>
              <a:buFont typeface="Merriweather"/>
              <a:buChar char="●"/>
            </a:pPr>
            <a:r>
              <a:rPr lang="en" sz="1600">
                <a:solidFill>
                  <a:schemeClr val="dk1"/>
                </a:solidFill>
                <a:latin typeface="Merriweather"/>
                <a:ea typeface="Merriweather"/>
                <a:cs typeface="Merriweather"/>
                <a:sym typeface="Merriweather"/>
              </a:rPr>
              <a:t>Relative score computed from </a:t>
            </a:r>
            <a:r>
              <a:rPr lang="en" sz="1600">
                <a:solidFill>
                  <a:schemeClr val="dk1"/>
                </a:solidFill>
                <a:latin typeface="Merriweather"/>
                <a:ea typeface="Merriweather"/>
                <a:cs typeface="Merriweather"/>
                <a:sym typeface="Merriweather"/>
              </a:rPr>
              <a:t>average reward: </a:t>
            </a:r>
            <a:endParaRPr sz="1600">
              <a:solidFill>
                <a:schemeClr val="dk1"/>
              </a:solidFill>
              <a:latin typeface="Merriweather"/>
              <a:ea typeface="Merriweather"/>
              <a:cs typeface="Merriweather"/>
              <a:sym typeface="Merriweather"/>
            </a:endParaRPr>
          </a:p>
          <a:p>
            <a:pPr indent="0" lvl="0" marL="457200" rtl="0" algn="l">
              <a:spcBef>
                <a:spcPts val="0"/>
              </a:spcBef>
              <a:spcAft>
                <a:spcPts val="0"/>
              </a:spcAft>
              <a:buNone/>
            </a:pPr>
            <a:r>
              <a:rPr lang="en" sz="1600">
                <a:solidFill>
                  <a:schemeClr val="dk1"/>
                </a:solidFill>
                <a:latin typeface="Merriweather"/>
                <a:ea typeface="Merriweather"/>
                <a:cs typeface="Merriweather"/>
                <a:sym typeface="Merriweather"/>
              </a:rPr>
              <a:t>(model - random)/(best - random), which ranges from 0 to 1</a:t>
            </a:r>
            <a:endParaRPr sz="1600">
              <a:solidFill>
                <a:schemeClr val="dk1"/>
              </a:solidFill>
              <a:latin typeface="Merriweather"/>
              <a:ea typeface="Merriweather"/>
              <a:cs typeface="Merriweather"/>
              <a:sym typeface="Merriweather"/>
            </a:endParaRPr>
          </a:p>
          <a:p>
            <a:pPr indent="0" lvl="0" marL="0" rtl="0" algn="l">
              <a:spcBef>
                <a:spcPts val="0"/>
              </a:spcBef>
              <a:spcAft>
                <a:spcPts val="1600"/>
              </a:spcAft>
              <a:buNone/>
            </a:pPr>
            <a:r>
              <a:t/>
            </a:r>
            <a:endParaRPr sz="1800">
              <a:solidFill>
                <a:schemeClr val="dk1"/>
              </a:solidFill>
              <a:latin typeface="Merriweather"/>
              <a:ea typeface="Merriweather"/>
              <a:cs typeface="Merriweather"/>
              <a:sym typeface="Merriweather"/>
            </a:endParaRPr>
          </a:p>
        </p:txBody>
      </p:sp>
      <p:sp>
        <p:nvSpPr>
          <p:cNvPr id="259" name="Google Shape;259;p41"/>
          <p:cNvSpPr txBox="1"/>
          <p:nvPr/>
        </p:nvSpPr>
        <p:spPr>
          <a:xfrm>
            <a:off x="5035500" y="2100775"/>
            <a:ext cx="5109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x1</a:t>
            </a:r>
            <a:endParaRPr>
              <a:latin typeface="Merriweather"/>
              <a:ea typeface="Merriweather"/>
              <a:cs typeface="Merriweather"/>
              <a:sym typeface="Merriweather"/>
            </a:endParaRPr>
          </a:p>
        </p:txBody>
      </p:sp>
      <p:sp>
        <p:nvSpPr>
          <p:cNvPr id="260" name="Google Shape;260;p41"/>
          <p:cNvSpPr txBox="1"/>
          <p:nvPr/>
        </p:nvSpPr>
        <p:spPr>
          <a:xfrm>
            <a:off x="5546275" y="2365875"/>
            <a:ext cx="5109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x2</a:t>
            </a:r>
            <a:endParaRPr>
              <a:latin typeface="Merriweather"/>
              <a:ea typeface="Merriweather"/>
              <a:cs typeface="Merriweather"/>
              <a:sym typeface="Merriweather"/>
            </a:endParaRPr>
          </a:p>
        </p:txBody>
      </p:sp>
      <p:sp>
        <p:nvSpPr>
          <p:cNvPr id="261" name="Google Shape;261;p41"/>
          <p:cNvSpPr txBox="1"/>
          <p:nvPr/>
        </p:nvSpPr>
        <p:spPr>
          <a:xfrm>
            <a:off x="7661325" y="2831875"/>
            <a:ext cx="6405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x</a:t>
            </a:r>
            <a:r>
              <a:rPr lang="en" sz="1000">
                <a:latin typeface="Merriweather"/>
                <a:ea typeface="Merriweather"/>
                <a:cs typeface="Merriweather"/>
                <a:sym typeface="Merriweather"/>
              </a:rPr>
              <a:t>26</a:t>
            </a:r>
            <a:endParaRPr sz="1000">
              <a:latin typeface="Merriweather"/>
              <a:ea typeface="Merriweather"/>
              <a:cs typeface="Merriweather"/>
              <a:sym typeface="Merriweather"/>
            </a:endParaRPr>
          </a:p>
        </p:txBody>
      </p:sp>
      <p:sp>
        <p:nvSpPr>
          <p:cNvPr id="262" name="Google Shape;262;p41"/>
          <p:cNvSpPr txBox="1"/>
          <p:nvPr/>
        </p:nvSpPr>
        <p:spPr>
          <a:xfrm>
            <a:off x="8242350" y="2100775"/>
            <a:ext cx="5109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y1</a:t>
            </a:r>
            <a:endParaRPr>
              <a:latin typeface="Merriweather"/>
              <a:ea typeface="Merriweather"/>
              <a:cs typeface="Merriweather"/>
              <a:sym typeface="Merriweather"/>
            </a:endParaRPr>
          </a:p>
        </p:txBody>
      </p:sp>
      <p:sp>
        <p:nvSpPr>
          <p:cNvPr id="263" name="Google Shape;263;p41"/>
          <p:cNvSpPr txBox="1"/>
          <p:nvPr/>
        </p:nvSpPr>
        <p:spPr>
          <a:xfrm>
            <a:off x="8242350" y="2329375"/>
            <a:ext cx="5109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y2</a:t>
            </a:r>
            <a:endParaRPr>
              <a:latin typeface="Merriweather"/>
              <a:ea typeface="Merriweather"/>
              <a:cs typeface="Merriweather"/>
              <a:sym typeface="Merriweather"/>
            </a:endParaRPr>
          </a:p>
        </p:txBody>
      </p:sp>
      <p:sp>
        <p:nvSpPr>
          <p:cNvPr id="264" name="Google Shape;264;p41"/>
          <p:cNvSpPr txBox="1"/>
          <p:nvPr/>
        </p:nvSpPr>
        <p:spPr>
          <a:xfrm>
            <a:off x="8264909" y="2831436"/>
            <a:ext cx="5109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y</a:t>
            </a:r>
            <a:r>
              <a:rPr lang="en" sz="1000">
                <a:latin typeface="Merriweather"/>
                <a:ea typeface="Merriweather"/>
                <a:cs typeface="Merriweather"/>
                <a:sym typeface="Merriweather"/>
              </a:rPr>
              <a:t>26</a:t>
            </a:r>
            <a:endParaRPr sz="1000">
              <a:latin typeface="Merriweather"/>
              <a:ea typeface="Merriweather"/>
              <a:cs typeface="Merriweather"/>
              <a:sym typeface="Merriweather"/>
            </a:endParaRPr>
          </a:p>
        </p:txBody>
      </p:sp>
      <p:sp>
        <p:nvSpPr>
          <p:cNvPr id="265" name="Google Shape;265;p41"/>
          <p:cNvSpPr txBox="1"/>
          <p:nvPr/>
        </p:nvSpPr>
        <p:spPr>
          <a:xfrm>
            <a:off x="7384950" y="1627500"/>
            <a:ext cx="2225700" cy="91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Average</a:t>
            </a:r>
            <a:endParaRPr sz="1200"/>
          </a:p>
          <a:p>
            <a:pPr indent="0" lvl="0" marL="0" rtl="0" algn="ctr">
              <a:spcBef>
                <a:spcPts val="0"/>
              </a:spcBef>
              <a:spcAft>
                <a:spcPts val="0"/>
              </a:spcAft>
              <a:buNone/>
            </a:pPr>
            <a:r>
              <a:rPr lang="en" sz="1200"/>
              <a:t>Reward</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graphicFrame>
        <p:nvGraphicFramePr>
          <p:cNvPr id="271" name="Google Shape;271;p42"/>
          <p:cNvGraphicFramePr/>
          <p:nvPr/>
        </p:nvGraphicFramePr>
        <p:xfrm>
          <a:off x="628200" y="1514985"/>
          <a:ext cx="3000000" cy="3000000"/>
        </p:xfrm>
        <a:graphic>
          <a:graphicData uri="http://schemas.openxmlformats.org/drawingml/2006/table">
            <a:tbl>
              <a:tblPr>
                <a:noFill/>
                <a:tableStyleId>{96EE77DB-003A-4A34-9BC7-D4C26491184F}</a:tableStyleId>
              </a:tblPr>
              <a:tblGrid>
                <a:gridCol w="2629200"/>
                <a:gridCol w="2629200"/>
                <a:gridCol w="2629200"/>
              </a:tblGrid>
              <a:tr h="396200">
                <a:tc>
                  <a:txBody>
                    <a:bodyPr/>
                    <a:lstStyle/>
                    <a:p>
                      <a:pPr indent="0" lvl="0" marL="0" rtl="0" algn="ctr">
                        <a:spcBef>
                          <a:spcPts val="0"/>
                        </a:spcBef>
                        <a:spcAft>
                          <a:spcPts val="0"/>
                        </a:spcAft>
                        <a:buNone/>
                      </a:pPr>
                      <a:r>
                        <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MSE</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Relative Score (0-1)</a:t>
                      </a:r>
                      <a:endParaRPr>
                        <a:latin typeface="Merriweather"/>
                        <a:ea typeface="Merriweather"/>
                        <a:cs typeface="Merriweather"/>
                        <a:sym typeface="Merriweather"/>
                      </a:endParaRPr>
                    </a:p>
                  </a:txBody>
                  <a:tcPr marT="91425" marB="91425" marR="91425" marL="91425"/>
                </a:tc>
              </a:tr>
              <a:tr h="500150">
                <a:tc>
                  <a:txBody>
                    <a:bodyPr/>
                    <a:lstStyle/>
                    <a:p>
                      <a:pPr indent="0" lvl="0" marL="0" rtl="0" algn="r">
                        <a:spcBef>
                          <a:spcPts val="0"/>
                        </a:spcBef>
                        <a:spcAft>
                          <a:spcPts val="0"/>
                        </a:spcAft>
                        <a:buNone/>
                      </a:pPr>
                      <a:r>
                        <a:rPr lang="en" sz="1200">
                          <a:solidFill>
                            <a:srgbClr val="2F2F2F"/>
                          </a:solidFill>
                          <a:highlight>
                            <a:srgbClr val="FFF2CC"/>
                          </a:highlight>
                          <a:latin typeface="Merriweather"/>
                          <a:ea typeface="Merriweather"/>
                          <a:cs typeface="Merriweather"/>
                          <a:sym typeface="Merriweather"/>
                        </a:rPr>
                        <a:t>Method 3 </a:t>
                      </a:r>
                      <a:r>
                        <a:rPr lang="en" sz="1200">
                          <a:solidFill>
                            <a:srgbClr val="2F2F2F"/>
                          </a:solidFill>
                          <a:latin typeface="Merriweather"/>
                          <a:ea typeface="Merriweather"/>
                          <a:cs typeface="Merriweather"/>
                          <a:sym typeface="Merriweather"/>
                        </a:rPr>
                        <a:t>(prediction difficulty of specific time)</a:t>
                      </a:r>
                      <a:endParaRPr sz="1200">
                        <a:solidFill>
                          <a:srgbClr val="2F2F2F"/>
                        </a:solidFill>
                        <a:latin typeface="Merriweather"/>
                        <a:ea typeface="Merriweather"/>
                        <a:cs typeface="Merriweather"/>
                        <a:sym typeface="Merriweather"/>
                      </a:endParaRPr>
                    </a:p>
                    <a:p>
                      <a:pPr indent="0" lvl="0" marL="0" rtl="0" algn="r">
                        <a:spcBef>
                          <a:spcPts val="0"/>
                        </a:spcBef>
                        <a:spcAft>
                          <a:spcPts val="0"/>
                        </a:spcAft>
                        <a:buNone/>
                      </a:pPr>
                      <a:r>
                        <a:rPr lang="en" sz="1200">
                          <a:solidFill>
                            <a:srgbClr val="2F2F2F"/>
                          </a:solidFill>
                          <a:latin typeface="Merriweather"/>
                          <a:ea typeface="Merriweather"/>
                          <a:cs typeface="Merriweather"/>
                          <a:sym typeface="Merriweather"/>
                        </a:rPr>
                        <a:t> with penalty = 1</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500"/>
                        </a:spcBef>
                        <a:spcAft>
                          <a:spcPts val="0"/>
                        </a:spcAft>
                        <a:buNone/>
                      </a:pPr>
                      <a:r>
                        <a:rPr lang="en" sz="1200">
                          <a:solidFill>
                            <a:srgbClr val="2F2F2F"/>
                          </a:solidFill>
                          <a:latin typeface="Merriweather"/>
                          <a:ea typeface="Merriweather"/>
                          <a:cs typeface="Merriweather"/>
                          <a:sym typeface="Merriweather"/>
                        </a:rPr>
                        <a:t>0.0000</a:t>
                      </a:r>
                      <a:r>
                        <a:rPr lang="en" sz="1200">
                          <a:solidFill>
                            <a:srgbClr val="2F2F2F"/>
                          </a:solidFill>
                          <a:highlight>
                            <a:srgbClr val="F4CCCC"/>
                          </a:highlight>
                          <a:latin typeface="Merriweather"/>
                          <a:ea typeface="Merriweather"/>
                          <a:cs typeface="Merriweather"/>
                          <a:sym typeface="Merriweather"/>
                        </a:rPr>
                        <a:t>15</a:t>
                      </a:r>
                      <a:endParaRPr>
                        <a:highlight>
                          <a:srgbClr val="F4CCCC"/>
                        </a:highlight>
                        <a:latin typeface="Merriweather"/>
                        <a:ea typeface="Merriweather"/>
                        <a:cs typeface="Merriweather"/>
                        <a:sym typeface="Merriweather"/>
                      </a:endParaRPr>
                    </a:p>
                  </a:txBody>
                  <a:tcPr marT="91425" marB="91425" marR="91425" marL="91425"/>
                </a:tc>
                <a:tc>
                  <a:txBody>
                    <a:bodyPr/>
                    <a:lstStyle/>
                    <a:p>
                      <a:pPr indent="0" lvl="0" marL="0" rtl="0" algn="ctr">
                        <a:spcBef>
                          <a:spcPts val="500"/>
                        </a:spcBef>
                        <a:spcAft>
                          <a:spcPts val="0"/>
                        </a:spcAft>
                        <a:buNone/>
                      </a:pPr>
                      <a:r>
                        <a:rPr lang="en" sz="1200">
                          <a:solidFill>
                            <a:srgbClr val="2F2F2F"/>
                          </a:solidFill>
                          <a:latin typeface="Merriweather"/>
                          <a:ea typeface="Merriweather"/>
                          <a:cs typeface="Merriweather"/>
                          <a:sym typeface="Merriweather"/>
                        </a:rPr>
                        <a:t>0.957</a:t>
                      </a:r>
                      <a:endParaRPr sz="1050">
                        <a:latin typeface="Merriweather"/>
                        <a:ea typeface="Merriweather"/>
                        <a:cs typeface="Merriweather"/>
                        <a:sym typeface="Merriweather"/>
                      </a:endParaRPr>
                    </a:p>
                  </a:txBody>
                  <a:tcPr marT="91425" marB="91425" marR="91425" marL="91425"/>
                </a:tc>
              </a:tr>
              <a:tr h="500150">
                <a:tc>
                  <a:txBody>
                    <a:bodyPr/>
                    <a:lstStyle/>
                    <a:p>
                      <a:pPr indent="0" lvl="0" marL="0" rtl="0" algn="r">
                        <a:spcBef>
                          <a:spcPts val="0"/>
                        </a:spcBef>
                        <a:spcAft>
                          <a:spcPts val="0"/>
                        </a:spcAft>
                        <a:buNone/>
                      </a:pPr>
                      <a:r>
                        <a:rPr lang="en" sz="1200">
                          <a:solidFill>
                            <a:srgbClr val="2F2F2F"/>
                          </a:solidFill>
                          <a:highlight>
                            <a:srgbClr val="FFF2CC"/>
                          </a:highlight>
                          <a:latin typeface="Merriweather"/>
                          <a:ea typeface="Merriweather"/>
                          <a:cs typeface="Merriweather"/>
                          <a:sym typeface="Merriweather"/>
                        </a:rPr>
                        <a:t>Method 2</a:t>
                      </a:r>
                      <a:r>
                        <a:rPr lang="en" sz="1200">
                          <a:solidFill>
                            <a:srgbClr val="2F2F2F"/>
                          </a:solidFill>
                          <a:latin typeface="Merriweather"/>
                          <a:ea typeface="Merriweather"/>
                          <a:cs typeface="Merriweather"/>
                          <a:sym typeface="Merriweather"/>
                        </a:rPr>
                        <a:t> (forecast penalty) with penalty = 0.6</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500"/>
                        </a:spcBef>
                        <a:spcAft>
                          <a:spcPts val="0"/>
                        </a:spcAft>
                        <a:buNone/>
                      </a:pPr>
                      <a:r>
                        <a:rPr lang="en" sz="1200">
                          <a:solidFill>
                            <a:srgbClr val="2F2F2F"/>
                          </a:solidFill>
                          <a:latin typeface="Merriweather"/>
                          <a:ea typeface="Merriweather"/>
                          <a:cs typeface="Merriweather"/>
                          <a:sym typeface="Merriweather"/>
                        </a:rPr>
                        <a:t>0.000016</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500"/>
                        </a:spcBef>
                        <a:spcAft>
                          <a:spcPts val="0"/>
                        </a:spcAft>
                        <a:buNone/>
                      </a:pPr>
                      <a:r>
                        <a:rPr lang="en" sz="1200">
                          <a:solidFill>
                            <a:srgbClr val="2F2F2F"/>
                          </a:solidFill>
                          <a:latin typeface="Merriweather"/>
                          <a:ea typeface="Merriweather"/>
                          <a:cs typeface="Merriweather"/>
                          <a:sym typeface="Merriweather"/>
                        </a:rPr>
                        <a:t>0.955</a:t>
                      </a:r>
                      <a:endParaRPr>
                        <a:latin typeface="Merriweather"/>
                        <a:ea typeface="Merriweather"/>
                        <a:cs typeface="Merriweather"/>
                        <a:sym typeface="Merriweather"/>
                      </a:endParaRPr>
                    </a:p>
                  </a:txBody>
                  <a:tcPr marT="91425" marB="91425" marR="91425" marL="91425"/>
                </a:tc>
              </a:tr>
              <a:tr h="500150">
                <a:tc>
                  <a:txBody>
                    <a:bodyPr/>
                    <a:lstStyle/>
                    <a:p>
                      <a:pPr indent="0" lvl="0" marL="0" rtl="0" algn="r">
                        <a:spcBef>
                          <a:spcPts val="0"/>
                        </a:spcBef>
                        <a:spcAft>
                          <a:spcPts val="0"/>
                        </a:spcAft>
                        <a:buNone/>
                      </a:pPr>
                      <a:r>
                        <a:rPr lang="en" sz="1200">
                          <a:solidFill>
                            <a:srgbClr val="2F2F2F"/>
                          </a:solidFill>
                          <a:highlight>
                            <a:srgbClr val="FFF2CC"/>
                          </a:highlight>
                          <a:latin typeface="Merriweather"/>
                          <a:ea typeface="Merriweather"/>
                          <a:cs typeface="Merriweather"/>
                          <a:sym typeface="Merriweather"/>
                        </a:rPr>
                        <a:t>Method 1</a:t>
                      </a:r>
                      <a:r>
                        <a:rPr lang="en" sz="1200">
                          <a:solidFill>
                            <a:srgbClr val="2F2F2F"/>
                          </a:solidFill>
                          <a:latin typeface="Merriweather"/>
                          <a:ea typeface="Merriweather"/>
                          <a:cs typeface="Merriweather"/>
                          <a:sym typeface="Merriweather"/>
                        </a:rPr>
                        <a:t> (discount factor) </a:t>
                      </a:r>
                      <a:endParaRPr sz="1200">
                        <a:solidFill>
                          <a:srgbClr val="2F2F2F"/>
                        </a:solidFill>
                        <a:latin typeface="Merriweather"/>
                        <a:ea typeface="Merriweather"/>
                        <a:cs typeface="Merriweather"/>
                        <a:sym typeface="Merriweather"/>
                      </a:endParaRPr>
                    </a:p>
                    <a:p>
                      <a:pPr indent="0" lvl="0" marL="0" rtl="0" algn="r">
                        <a:spcBef>
                          <a:spcPts val="0"/>
                        </a:spcBef>
                        <a:spcAft>
                          <a:spcPts val="0"/>
                        </a:spcAft>
                        <a:buNone/>
                      </a:pPr>
                      <a:r>
                        <a:rPr lang="en" sz="1200">
                          <a:solidFill>
                            <a:srgbClr val="2F2F2F"/>
                          </a:solidFill>
                          <a:latin typeface="Merriweather"/>
                          <a:ea typeface="Merriweather"/>
                          <a:cs typeface="Merriweather"/>
                          <a:sym typeface="Merriweather"/>
                        </a:rPr>
                        <a:t>with penalty = 0.03</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500"/>
                        </a:spcBef>
                        <a:spcAft>
                          <a:spcPts val="0"/>
                        </a:spcAft>
                        <a:buNone/>
                      </a:pPr>
                      <a:r>
                        <a:rPr lang="en" sz="1200">
                          <a:solidFill>
                            <a:srgbClr val="2F2F2F"/>
                          </a:solidFill>
                          <a:latin typeface="Merriweather"/>
                          <a:ea typeface="Merriweather"/>
                          <a:cs typeface="Merriweather"/>
                          <a:sym typeface="Merriweather"/>
                        </a:rPr>
                        <a:t>0.000017</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500"/>
                        </a:spcBef>
                        <a:spcAft>
                          <a:spcPts val="0"/>
                        </a:spcAft>
                        <a:buNone/>
                      </a:pPr>
                      <a:r>
                        <a:rPr lang="en" sz="1200">
                          <a:solidFill>
                            <a:srgbClr val="2F2F2F"/>
                          </a:solidFill>
                          <a:latin typeface="Merriweather"/>
                          <a:ea typeface="Merriweather"/>
                          <a:cs typeface="Merriweather"/>
                          <a:sym typeface="Merriweather"/>
                        </a:rPr>
                        <a:t>0.952</a:t>
                      </a:r>
                      <a:endParaRPr>
                        <a:latin typeface="Merriweather"/>
                        <a:ea typeface="Merriweather"/>
                        <a:cs typeface="Merriweather"/>
                        <a:sym typeface="Merriweather"/>
                      </a:endParaRPr>
                    </a:p>
                  </a:txBody>
                  <a:tcPr marT="91425" marB="91425" marR="91425" marL="91425"/>
                </a:tc>
              </a:tr>
              <a:tr h="500150">
                <a:tc>
                  <a:txBody>
                    <a:bodyPr/>
                    <a:lstStyle/>
                    <a:p>
                      <a:pPr indent="0" lvl="0" marL="0" rtl="0" algn="r">
                        <a:spcBef>
                          <a:spcPts val="0"/>
                        </a:spcBef>
                        <a:spcAft>
                          <a:spcPts val="0"/>
                        </a:spcAft>
                        <a:buNone/>
                      </a:pPr>
                      <a:r>
                        <a:rPr lang="en" sz="1200">
                          <a:solidFill>
                            <a:srgbClr val="2F2F2F"/>
                          </a:solidFill>
                          <a:highlight>
                            <a:srgbClr val="FFF2CC"/>
                          </a:highlight>
                          <a:latin typeface="Merriweather"/>
                          <a:ea typeface="Merriweather"/>
                          <a:cs typeface="Merriweather"/>
                          <a:sym typeface="Merriweather"/>
                        </a:rPr>
                        <a:t>Method 4</a:t>
                      </a:r>
                      <a:r>
                        <a:rPr lang="en" sz="1200">
                          <a:solidFill>
                            <a:srgbClr val="2F2F2F"/>
                          </a:solidFill>
                          <a:latin typeface="Merriweather"/>
                          <a:ea typeface="Merriweather"/>
                          <a:cs typeface="Merriweather"/>
                          <a:sym typeface="Merriweather"/>
                        </a:rPr>
                        <a:t> (sampling from distribution)</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500"/>
                        </a:spcBef>
                        <a:spcAft>
                          <a:spcPts val="0"/>
                        </a:spcAft>
                        <a:buNone/>
                      </a:pPr>
                      <a:r>
                        <a:rPr lang="en" sz="1200">
                          <a:solidFill>
                            <a:srgbClr val="2F2F2F"/>
                          </a:solidFill>
                          <a:latin typeface="Merriweather"/>
                          <a:ea typeface="Merriweather"/>
                          <a:cs typeface="Merriweather"/>
                          <a:sym typeface="Merriweather"/>
                        </a:rPr>
                        <a:t>0.0000</a:t>
                      </a:r>
                      <a:r>
                        <a:rPr lang="en" sz="1200">
                          <a:solidFill>
                            <a:srgbClr val="2F2F2F"/>
                          </a:solidFill>
                          <a:highlight>
                            <a:srgbClr val="F4CCCC"/>
                          </a:highlight>
                          <a:latin typeface="Merriweather"/>
                          <a:ea typeface="Merriweather"/>
                          <a:cs typeface="Merriweather"/>
                          <a:sym typeface="Merriweather"/>
                        </a:rPr>
                        <a:t>28</a:t>
                      </a:r>
                      <a:endParaRPr>
                        <a:highlight>
                          <a:srgbClr val="F4CCCC"/>
                        </a:highlight>
                        <a:latin typeface="Merriweather"/>
                        <a:ea typeface="Merriweather"/>
                        <a:cs typeface="Merriweather"/>
                        <a:sym typeface="Merriweather"/>
                      </a:endParaRPr>
                    </a:p>
                  </a:txBody>
                  <a:tcPr marT="91425" marB="91425" marR="91425" marL="91425"/>
                </a:tc>
                <a:tc>
                  <a:txBody>
                    <a:bodyPr/>
                    <a:lstStyle/>
                    <a:p>
                      <a:pPr indent="0" lvl="0" marL="0" rtl="0" algn="ctr">
                        <a:spcBef>
                          <a:spcPts val="500"/>
                        </a:spcBef>
                        <a:spcAft>
                          <a:spcPts val="0"/>
                        </a:spcAft>
                        <a:buNone/>
                      </a:pPr>
                      <a:r>
                        <a:rPr lang="en" sz="1200">
                          <a:solidFill>
                            <a:srgbClr val="2F2F2F"/>
                          </a:solidFill>
                          <a:latin typeface="Merriweather"/>
                          <a:ea typeface="Merriweather"/>
                          <a:cs typeface="Merriweather"/>
                          <a:sym typeface="Merriweather"/>
                        </a:rPr>
                        <a:t>0.951</a:t>
                      </a:r>
                      <a:endParaRPr>
                        <a:latin typeface="Merriweather"/>
                        <a:ea typeface="Merriweather"/>
                        <a:cs typeface="Merriweather"/>
                        <a:sym typeface="Merriweather"/>
                      </a:endParaRPr>
                    </a:p>
                  </a:txBody>
                  <a:tcPr marT="91425" marB="91425" marR="91425" marL="91425"/>
                </a:tc>
              </a:tr>
              <a:tr h="395225">
                <a:tc>
                  <a:txBody>
                    <a:bodyPr/>
                    <a:lstStyle/>
                    <a:p>
                      <a:pPr indent="0" lvl="0" marL="0" rtl="0" algn="r">
                        <a:spcBef>
                          <a:spcPts val="0"/>
                        </a:spcBef>
                        <a:spcAft>
                          <a:spcPts val="0"/>
                        </a:spcAft>
                        <a:buNone/>
                      </a:pPr>
                      <a:r>
                        <a:rPr lang="en" sz="1200">
                          <a:solidFill>
                            <a:srgbClr val="2F2F2F"/>
                          </a:solidFill>
                          <a:latin typeface="Merriweather"/>
                          <a:ea typeface="Merriweather"/>
                          <a:cs typeface="Merriweather"/>
                          <a:sym typeface="Merriweather"/>
                        </a:rPr>
                        <a:t>Baseline Method</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500"/>
                        </a:spcBef>
                        <a:spcAft>
                          <a:spcPts val="0"/>
                        </a:spcAft>
                        <a:buNone/>
                      </a:pPr>
                      <a:r>
                        <a:rPr lang="en" sz="1200">
                          <a:solidFill>
                            <a:srgbClr val="2F2F2F"/>
                          </a:solidFill>
                          <a:latin typeface="Merriweather"/>
                          <a:ea typeface="Merriweather"/>
                          <a:cs typeface="Merriweather"/>
                          <a:sym typeface="Merriweather"/>
                        </a:rPr>
                        <a:t>0.000028</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500"/>
                        </a:spcBef>
                        <a:spcAft>
                          <a:spcPts val="0"/>
                        </a:spcAft>
                        <a:buNone/>
                      </a:pPr>
                      <a:r>
                        <a:rPr lang="en" sz="1200">
                          <a:solidFill>
                            <a:srgbClr val="2F2F2F"/>
                          </a:solidFill>
                          <a:latin typeface="Merriweather"/>
                          <a:ea typeface="Merriweather"/>
                          <a:cs typeface="Merriweather"/>
                          <a:sym typeface="Merriweather"/>
                        </a:rPr>
                        <a:t>0.951</a:t>
                      </a:r>
                      <a:endParaRPr>
                        <a:latin typeface="Merriweather"/>
                        <a:ea typeface="Merriweather"/>
                        <a:cs typeface="Merriweather"/>
                        <a:sym typeface="Merriweather"/>
                      </a:endParaRPr>
                    </a:p>
                  </a:txBody>
                  <a:tcPr marT="91425" marB="91425" marR="91425" marL="91425"/>
                </a:tc>
              </a:tr>
              <a:tr h="395225">
                <a:tc>
                  <a:txBody>
                    <a:bodyPr/>
                    <a:lstStyle/>
                    <a:p>
                      <a:pPr indent="0" lvl="0" marL="0" rtl="0" algn="r">
                        <a:spcBef>
                          <a:spcPts val="0"/>
                        </a:spcBef>
                        <a:spcAft>
                          <a:spcPts val="0"/>
                        </a:spcAft>
                        <a:buNone/>
                      </a:pPr>
                      <a:r>
                        <a:rPr lang="en" sz="1200">
                          <a:solidFill>
                            <a:srgbClr val="2F2F2F"/>
                          </a:solidFill>
                          <a:latin typeface="Merriweather"/>
                          <a:ea typeface="Merriweather"/>
                          <a:cs typeface="Merriweather"/>
                          <a:sym typeface="Merriweather"/>
                        </a:rPr>
                        <a:t>Random Pick</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500"/>
                        </a:spcBef>
                        <a:spcAft>
                          <a:spcPts val="0"/>
                        </a:spcAft>
                        <a:buNone/>
                      </a:pPr>
                      <a:r>
                        <a:rPr lang="en" sz="1200">
                          <a:solidFill>
                            <a:srgbClr val="2F2F2F"/>
                          </a:solidFill>
                          <a:latin typeface="Merriweather"/>
                          <a:ea typeface="Merriweather"/>
                          <a:cs typeface="Merriweather"/>
                          <a:sym typeface="Merriweather"/>
                        </a:rPr>
                        <a:t>0.003107</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500"/>
                        </a:spcBef>
                        <a:spcAft>
                          <a:spcPts val="0"/>
                        </a:spcAft>
                        <a:buNone/>
                      </a:pPr>
                      <a:r>
                        <a:rPr lang="en" sz="1200">
                          <a:solidFill>
                            <a:srgbClr val="2F2F2F"/>
                          </a:solidFill>
                          <a:latin typeface="Merriweather"/>
                          <a:ea typeface="Merriweather"/>
                          <a:cs typeface="Merriweather"/>
                          <a:sym typeface="Merriweather"/>
                        </a:rPr>
                        <a:t>0.0</a:t>
                      </a:r>
                      <a:endParaRPr>
                        <a:latin typeface="Merriweather"/>
                        <a:ea typeface="Merriweather"/>
                        <a:cs typeface="Merriweather"/>
                        <a:sym typeface="Merriweathe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Demonstration</a:t>
            </a:r>
            <a:endParaRPr/>
          </a:p>
        </p:txBody>
      </p:sp>
      <p:pic>
        <p:nvPicPr>
          <p:cNvPr id="277" name="Google Shape;277;p43" title="GUI">
            <a:hlinkClick r:id="rId3"/>
          </p:cNvPr>
          <p:cNvPicPr preferRelativeResize="0"/>
          <p:nvPr/>
        </p:nvPicPr>
        <p:blipFill>
          <a:blip r:embed="rId4">
            <a:alphaModFix/>
          </a:blip>
          <a:stretch>
            <a:fillRect/>
          </a:stretch>
        </p:blipFill>
        <p:spPr>
          <a:xfrm>
            <a:off x="2087392" y="1476800"/>
            <a:ext cx="4679710" cy="3509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16" name="Google Shape;116;p26"/>
          <p:cNvSpPr txBox="1"/>
          <p:nvPr/>
        </p:nvSpPr>
        <p:spPr>
          <a:xfrm>
            <a:off x="311725" y="1612150"/>
            <a:ext cx="4736700" cy="3228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600"/>
              </a:spcBef>
              <a:spcAft>
                <a:spcPts val="0"/>
              </a:spcAft>
              <a:buSzPts val="1800"/>
              <a:buFont typeface="Merriweather"/>
              <a:buChar char="●"/>
            </a:pPr>
            <a:r>
              <a:rPr lang="en" sz="1800">
                <a:solidFill>
                  <a:srgbClr val="434343"/>
                </a:solidFill>
                <a:latin typeface="Merriweather"/>
                <a:ea typeface="Merriweather"/>
                <a:cs typeface="Merriweather"/>
                <a:sym typeface="Merriweather"/>
              </a:rPr>
              <a:t>Background</a:t>
            </a:r>
            <a:endParaRPr sz="1800">
              <a:solidFill>
                <a:srgbClr val="434343"/>
              </a:solidFill>
              <a:latin typeface="Merriweather"/>
              <a:ea typeface="Merriweather"/>
              <a:cs typeface="Merriweather"/>
              <a:sym typeface="Merriweather"/>
            </a:endParaRPr>
          </a:p>
          <a:p>
            <a:pPr indent="-342900" lvl="0" marL="457200" rtl="0" algn="l">
              <a:lnSpc>
                <a:spcPct val="150000"/>
              </a:lnSpc>
              <a:spcBef>
                <a:spcPts val="0"/>
              </a:spcBef>
              <a:spcAft>
                <a:spcPts val="0"/>
              </a:spcAft>
              <a:buClr>
                <a:srgbClr val="434343"/>
              </a:buClr>
              <a:buSzPts val="1800"/>
              <a:buFont typeface="Merriweather"/>
              <a:buChar char="●"/>
            </a:pPr>
            <a:r>
              <a:rPr lang="en" sz="1800">
                <a:solidFill>
                  <a:srgbClr val="434343"/>
                </a:solidFill>
                <a:latin typeface="Merriweather"/>
                <a:ea typeface="Merriweather"/>
                <a:cs typeface="Merriweather"/>
                <a:sym typeface="Merriweather"/>
              </a:rPr>
              <a:t>Problem Statement</a:t>
            </a:r>
            <a:endParaRPr sz="1800">
              <a:solidFill>
                <a:srgbClr val="434343"/>
              </a:solidFill>
              <a:latin typeface="Merriweather"/>
              <a:ea typeface="Merriweather"/>
              <a:cs typeface="Merriweather"/>
              <a:sym typeface="Merriweather"/>
            </a:endParaRPr>
          </a:p>
          <a:p>
            <a:pPr indent="-342900" lvl="0" marL="457200" rtl="0" algn="l">
              <a:lnSpc>
                <a:spcPct val="150000"/>
              </a:lnSpc>
              <a:spcBef>
                <a:spcPts val="0"/>
              </a:spcBef>
              <a:spcAft>
                <a:spcPts val="0"/>
              </a:spcAft>
              <a:buClr>
                <a:srgbClr val="434343"/>
              </a:buClr>
              <a:buSzPts val="1800"/>
              <a:buFont typeface="Merriweather"/>
              <a:buChar char="●"/>
            </a:pPr>
            <a:r>
              <a:rPr lang="en" sz="1800">
                <a:solidFill>
                  <a:srgbClr val="434343"/>
                </a:solidFill>
                <a:latin typeface="Merriweather"/>
                <a:ea typeface="Merriweather"/>
                <a:cs typeface="Merriweather"/>
                <a:sym typeface="Merriweather"/>
              </a:rPr>
              <a:t>Data</a:t>
            </a:r>
            <a:endParaRPr sz="1800">
              <a:solidFill>
                <a:srgbClr val="434343"/>
              </a:solidFill>
              <a:latin typeface="Merriweather"/>
              <a:ea typeface="Merriweather"/>
              <a:cs typeface="Merriweather"/>
              <a:sym typeface="Merriweather"/>
            </a:endParaRPr>
          </a:p>
          <a:p>
            <a:pPr indent="-342900" lvl="0" marL="457200" rtl="0" algn="l">
              <a:lnSpc>
                <a:spcPct val="150000"/>
              </a:lnSpc>
              <a:spcBef>
                <a:spcPts val="0"/>
              </a:spcBef>
              <a:spcAft>
                <a:spcPts val="0"/>
              </a:spcAft>
              <a:buClr>
                <a:srgbClr val="434343"/>
              </a:buClr>
              <a:buSzPts val="1800"/>
              <a:buFont typeface="Merriweather"/>
              <a:buChar char="●"/>
            </a:pPr>
            <a:r>
              <a:rPr lang="en" sz="1800">
                <a:solidFill>
                  <a:srgbClr val="434343"/>
                </a:solidFill>
                <a:latin typeface="Merriweather"/>
                <a:ea typeface="Merriweather"/>
                <a:cs typeface="Merriweather"/>
                <a:sym typeface="Merriweather"/>
              </a:rPr>
              <a:t>Model Design</a:t>
            </a:r>
            <a:endParaRPr sz="1800">
              <a:solidFill>
                <a:srgbClr val="434343"/>
              </a:solidFill>
              <a:latin typeface="Merriweather"/>
              <a:ea typeface="Merriweather"/>
              <a:cs typeface="Merriweather"/>
              <a:sym typeface="Merriweather"/>
            </a:endParaRPr>
          </a:p>
          <a:p>
            <a:pPr indent="-342900" lvl="0" marL="457200" rtl="0" algn="l">
              <a:lnSpc>
                <a:spcPct val="150000"/>
              </a:lnSpc>
              <a:spcBef>
                <a:spcPts val="0"/>
              </a:spcBef>
              <a:spcAft>
                <a:spcPts val="0"/>
              </a:spcAft>
              <a:buClr>
                <a:srgbClr val="434343"/>
              </a:buClr>
              <a:buSzPts val="1800"/>
              <a:buFont typeface="Merriweather"/>
              <a:buChar char="●"/>
            </a:pPr>
            <a:r>
              <a:rPr lang="en" sz="1800">
                <a:solidFill>
                  <a:srgbClr val="434343"/>
                </a:solidFill>
                <a:latin typeface="Merriweather"/>
                <a:ea typeface="Merriweather"/>
                <a:cs typeface="Merriweather"/>
                <a:sym typeface="Merriweather"/>
              </a:rPr>
              <a:t>Model Evaluation</a:t>
            </a:r>
            <a:endParaRPr sz="1800">
              <a:solidFill>
                <a:srgbClr val="434343"/>
              </a:solidFill>
              <a:latin typeface="Merriweather"/>
              <a:ea typeface="Merriweather"/>
              <a:cs typeface="Merriweather"/>
              <a:sym typeface="Merriweather"/>
            </a:endParaRPr>
          </a:p>
          <a:p>
            <a:pPr indent="-342900" lvl="0" marL="457200" rtl="0" algn="l">
              <a:lnSpc>
                <a:spcPct val="150000"/>
              </a:lnSpc>
              <a:spcBef>
                <a:spcPts val="0"/>
              </a:spcBef>
              <a:spcAft>
                <a:spcPts val="0"/>
              </a:spcAft>
              <a:buClr>
                <a:srgbClr val="434343"/>
              </a:buClr>
              <a:buSzPts val="1800"/>
              <a:buFont typeface="Merriweather"/>
              <a:buChar char="●"/>
            </a:pPr>
            <a:r>
              <a:rPr lang="en" sz="1800">
                <a:solidFill>
                  <a:srgbClr val="434343"/>
                </a:solidFill>
                <a:latin typeface="Merriweather"/>
                <a:ea typeface="Merriweather"/>
                <a:cs typeface="Merriweather"/>
                <a:sym typeface="Merriweather"/>
              </a:rPr>
              <a:t>Software Demonstration</a:t>
            </a:r>
            <a:endParaRPr sz="1800">
              <a:solidFill>
                <a:srgbClr val="434343"/>
              </a:solidFill>
              <a:latin typeface="Merriweather"/>
              <a:ea typeface="Merriweather"/>
              <a:cs typeface="Merriweather"/>
              <a:sym typeface="Merriweather"/>
            </a:endParaRPr>
          </a:p>
          <a:p>
            <a:pPr indent="-342900" lvl="0" marL="457200" rtl="0" algn="l">
              <a:lnSpc>
                <a:spcPct val="150000"/>
              </a:lnSpc>
              <a:spcBef>
                <a:spcPts val="0"/>
              </a:spcBef>
              <a:spcAft>
                <a:spcPts val="0"/>
              </a:spcAft>
              <a:buClr>
                <a:srgbClr val="434343"/>
              </a:buClr>
              <a:buSzPts val="1800"/>
              <a:buFont typeface="Merriweather"/>
              <a:buChar char="●"/>
            </a:pPr>
            <a:r>
              <a:rPr lang="en" sz="1800">
                <a:solidFill>
                  <a:srgbClr val="434343"/>
                </a:solidFill>
                <a:latin typeface="Merriweather"/>
                <a:ea typeface="Merriweather"/>
                <a:cs typeface="Merriweather"/>
                <a:sym typeface="Merriweather"/>
              </a:rPr>
              <a:t>Reflection</a:t>
            </a:r>
            <a:endParaRPr sz="1800">
              <a:solidFill>
                <a:srgbClr val="434343"/>
              </a:solidFill>
              <a:latin typeface="Merriweather"/>
              <a:ea typeface="Merriweather"/>
              <a:cs typeface="Merriweather"/>
              <a:sym typeface="Merriweath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4"/>
          <p:cNvSpPr txBox="1"/>
          <p:nvPr>
            <p:ph idx="1" type="body"/>
          </p:nvPr>
        </p:nvSpPr>
        <p:spPr>
          <a:xfrm>
            <a:off x="311700" y="4429975"/>
            <a:ext cx="7979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REFLECTION</a:t>
            </a:r>
            <a:endParaRPr b="1"/>
          </a:p>
        </p:txBody>
      </p:sp>
      <p:grpSp>
        <p:nvGrpSpPr>
          <p:cNvPr id="283" name="Google Shape;283;p44"/>
          <p:cNvGrpSpPr/>
          <p:nvPr/>
        </p:nvGrpSpPr>
        <p:grpSpPr>
          <a:xfrm>
            <a:off x="5882213" y="2373475"/>
            <a:ext cx="3105900" cy="1801500"/>
            <a:chOff x="6038025" y="2829965"/>
            <a:chExt cx="3105900" cy="1801500"/>
          </a:xfrm>
        </p:grpSpPr>
        <p:cxnSp>
          <p:nvCxnSpPr>
            <p:cNvPr id="284" name="Google Shape;284;p44"/>
            <p:cNvCxnSpPr/>
            <p:nvPr/>
          </p:nvCxnSpPr>
          <p:spPr>
            <a:xfrm>
              <a:off x="6038025" y="3312550"/>
              <a:ext cx="582000" cy="0"/>
            </a:xfrm>
            <a:prstGeom prst="straightConnector1">
              <a:avLst/>
            </a:prstGeom>
            <a:noFill/>
            <a:ln cap="flat" cmpd="sng" w="9525">
              <a:solidFill>
                <a:srgbClr val="C2C2C2"/>
              </a:solidFill>
              <a:prstDash val="solid"/>
              <a:round/>
              <a:headEnd len="sm" w="sm" type="none"/>
              <a:tailEnd len="sm" w="sm" type="none"/>
            </a:ln>
          </p:spPr>
        </p:cxnSp>
        <p:sp>
          <p:nvSpPr>
            <p:cNvPr id="285" name="Google Shape;285;p44"/>
            <p:cNvSpPr txBox="1"/>
            <p:nvPr/>
          </p:nvSpPr>
          <p:spPr>
            <a:xfrm>
              <a:off x="6620025" y="2829965"/>
              <a:ext cx="2523900" cy="180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Merriweather"/>
                  <a:ea typeface="Merriweather"/>
                  <a:cs typeface="Merriweather"/>
                  <a:sym typeface="Merriweather"/>
                </a:rPr>
                <a:t>Phase III</a:t>
              </a:r>
              <a:endParaRPr b="1" sz="1800">
                <a:latin typeface="Merriweather"/>
                <a:ea typeface="Merriweather"/>
                <a:cs typeface="Merriweather"/>
                <a:sym typeface="Merriweather"/>
              </a:endParaRPr>
            </a:p>
            <a:p>
              <a:pPr indent="0" lvl="0" marL="0" rtl="0" algn="l">
                <a:spcBef>
                  <a:spcPts val="0"/>
                </a:spcBef>
                <a:spcAft>
                  <a:spcPts val="0"/>
                </a:spcAft>
                <a:buNone/>
              </a:pPr>
              <a:r>
                <a:t/>
              </a:r>
              <a:endParaRPr b="1" sz="1200">
                <a:latin typeface="Merriweather"/>
                <a:ea typeface="Merriweather"/>
                <a:cs typeface="Merriweather"/>
                <a:sym typeface="Merriweather"/>
              </a:endParaRPr>
            </a:p>
            <a:p>
              <a:pPr indent="0" lvl="0" marL="0" rtl="0" algn="l">
                <a:spcBef>
                  <a:spcPts val="0"/>
                </a:spcBef>
                <a:spcAft>
                  <a:spcPts val="1600"/>
                </a:spcAft>
                <a:buNone/>
              </a:pPr>
              <a:r>
                <a:rPr lang="en">
                  <a:latin typeface="Merriweather"/>
                  <a:ea typeface="Merriweather"/>
                  <a:cs typeface="Merriweather"/>
                  <a:sym typeface="Merriweather"/>
                </a:rPr>
                <a:t>Gathered second thoughts from the EHT. Learned to build GUI and functional software. Cannot truly tune hyperparameter  due to lack of data.</a:t>
              </a:r>
              <a:endParaRPr>
                <a:latin typeface="Merriweather"/>
                <a:ea typeface="Merriweather"/>
                <a:cs typeface="Merriweather"/>
                <a:sym typeface="Merriweather"/>
              </a:endParaRPr>
            </a:p>
          </p:txBody>
        </p:sp>
        <p:sp>
          <p:nvSpPr>
            <p:cNvPr id="286" name="Google Shape;286;p44"/>
            <p:cNvSpPr/>
            <p:nvPr/>
          </p:nvSpPr>
          <p:spPr>
            <a:xfrm>
              <a:off x="6424027" y="3212150"/>
              <a:ext cx="198600" cy="198300"/>
            </a:xfrm>
            <a:prstGeom prst="ellipse">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4"/>
            <p:cNvSpPr txBox="1"/>
            <p:nvPr/>
          </p:nvSpPr>
          <p:spPr>
            <a:xfrm>
              <a:off x="6399017" y="315610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sz="800">
                <a:solidFill>
                  <a:srgbClr val="FFFFFF"/>
                </a:solidFill>
                <a:latin typeface="Roboto"/>
                <a:ea typeface="Roboto"/>
                <a:cs typeface="Roboto"/>
                <a:sym typeface="Roboto"/>
              </a:endParaRPr>
            </a:p>
          </p:txBody>
        </p:sp>
      </p:grpSp>
      <p:grpSp>
        <p:nvGrpSpPr>
          <p:cNvPr id="288" name="Google Shape;288;p44"/>
          <p:cNvGrpSpPr/>
          <p:nvPr/>
        </p:nvGrpSpPr>
        <p:grpSpPr>
          <a:xfrm>
            <a:off x="155888" y="1069400"/>
            <a:ext cx="3319350" cy="1801500"/>
            <a:chOff x="311700" y="1543545"/>
            <a:chExt cx="3319350" cy="1801500"/>
          </a:xfrm>
        </p:grpSpPr>
        <p:sp>
          <p:nvSpPr>
            <p:cNvPr id="289" name="Google Shape;289;p44"/>
            <p:cNvSpPr txBox="1"/>
            <p:nvPr/>
          </p:nvSpPr>
          <p:spPr>
            <a:xfrm>
              <a:off x="311700" y="1543545"/>
              <a:ext cx="2191800" cy="180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Merriweather"/>
                  <a:ea typeface="Merriweather"/>
                  <a:cs typeface="Merriweather"/>
                  <a:sym typeface="Merriweather"/>
                </a:rPr>
                <a:t>Phase II</a:t>
              </a:r>
              <a:endParaRPr b="1" sz="1800">
                <a:latin typeface="Merriweather"/>
                <a:ea typeface="Merriweather"/>
                <a:cs typeface="Merriweather"/>
                <a:sym typeface="Merriweather"/>
              </a:endParaRPr>
            </a:p>
            <a:p>
              <a:pPr indent="0" lvl="0" marL="0" rtl="0" algn="l">
                <a:spcBef>
                  <a:spcPts val="0"/>
                </a:spcBef>
                <a:spcAft>
                  <a:spcPts val="0"/>
                </a:spcAft>
                <a:buNone/>
              </a:pPr>
              <a:r>
                <a:t/>
              </a:r>
              <a:endParaRPr b="1" sz="1200">
                <a:latin typeface="Merriweather"/>
                <a:ea typeface="Merriweather"/>
                <a:cs typeface="Merriweather"/>
                <a:sym typeface="Merriweather"/>
              </a:endParaRPr>
            </a:p>
            <a:p>
              <a:pPr indent="0" lvl="0" marL="0" rtl="0" algn="l">
                <a:spcBef>
                  <a:spcPts val="0"/>
                </a:spcBef>
                <a:spcAft>
                  <a:spcPts val="1600"/>
                </a:spcAft>
                <a:buNone/>
              </a:pPr>
              <a:r>
                <a:rPr lang="en">
                  <a:latin typeface="Merriweather"/>
                  <a:ea typeface="Merriweather"/>
                  <a:cs typeface="Merriweather"/>
                  <a:sym typeface="Merriweather"/>
                </a:rPr>
                <a:t>Meet the EHT Team for the first time. Slowly gathering data. Fancy models won’t work.  Redesigning simple models that best solve the issue.</a:t>
              </a:r>
              <a:endParaRPr b="1" sz="1200">
                <a:latin typeface="Merriweather"/>
                <a:ea typeface="Merriweather"/>
                <a:cs typeface="Merriweather"/>
                <a:sym typeface="Merriweather"/>
              </a:endParaRPr>
            </a:p>
          </p:txBody>
        </p:sp>
        <p:cxnSp>
          <p:nvCxnSpPr>
            <p:cNvPr id="290" name="Google Shape;290;p44"/>
            <p:cNvCxnSpPr/>
            <p:nvPr/>
          </p:nvCxnSpPr>
          <p:spPr>
            <a:xfrm rot="10800000">
              <a:off x="2587350" y="2536350"/>
              <a:ext cx="1043700" cy="0"/>
            </a:xfrm>
            <a:prstGeom prst="straightConnector1">
              <a:avLst/>
            </a:prstGeom>
            <a:noFill/>
            <a:ln cap="flat" cmpd="sng" w="9525">
              <a:solidFill>
                <a:srgbClr val="C2C2C2"/>
              </a:solidFill>
              <a:prstDash val="solid"/>
              <a:round/>
              <a:headEnd len="sm" w="sm" type="none"/>
              <a:tailEnd len="sm" w="sm" type="none"/>
            </a:ln>
          </p:spPr>
        </p:cxnSp>
        <p:sp>
          <p:nvSpPr>
            <p:cNvPr id="291" name="Google Shape;291;p44"/>
            <p:cNvSpPr/>
            <p:nvPr/>
          </p:nvSpPr>
          <p:spPr>
            <a:xfrm>
              <a:off x="2523501" y="2431050"/>
              <a:ext cx="198600" cy="198300"/>
            </a:xfrm>
            <a:prstGeom prst="ellipse">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4"/>
            <p:cNvSpPr txBox="1"/>
            <p:nvPr/>
          </p:nvSpPr>
          <p:spPr>
            <a:xfrm>
              <a:off x="2498491" y="237375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p:txBody>
        </p:sp>
      </p:grpSp>
      <p:grpSp>
        <p:nvGrpSpPr>
          <p:cNvPr id="293" name="Google Shape;293;p44"/>
          <p:cNvGrpSpPr/>
          <p:nvPr/>
        </p:nvGrpSpPr>
        <p:grpSpPr>
          <a:xfrm>
            <a:off x="4752231" y="217600"/>
            <a:ext cx="4115213" cy="1611796"/>
            <a:chOff x="4908100" y="1035679"/>
            <a:chExt cx="5002082" cy="1238700"/>
          </a:xfrm>
        </p:grpSpPr>
        <p:cxnSp>
          <p:nvCxnSpPr>
            <p:cNvPr id="294" name="Google Shape;294;p44"/>
            <p:cNvCxnSpPr/>
            <p:nvPr/>
          </p:nvCxnSpPr>
          <p:spPr>
            <a:xfrm>
              <a:off x="4908100" y="1593250"/>
              <a:ext cx="1715100" cy="0"/>
            </a:xfrm>
            <a:prstGeom prst="straightConnector1">
              <a:avLst/>
            </a:prstGeom>
            <a:noFill/>
            <a:ln cap="flat" cmpd="sng" w="9525">
              <a:solidFill>
                <a:srgbClr val="C2C2C2"/>
              </a:solidFill>
              <a:prstDash val="solid"/>
              <a:round/>
              <a:headEnd len="sm" w="sm" type="none"/>
              <a:tailEnd len="sm" w="sm" type="none"/>
            </a:ln>
          </p:spPr>
        </p:cxnSp>
        <p:sp>
          <p:nvSpPr>
            <p:cNvPr id="295" name="Google Shape;295;p44"/>
            <p:cNvSpPr txBox="1"/>
            <p:nvPr/>
          </p:nvSpPr>
          <p:spPr>
            <a:xfrm>
              <a:off x="6640482" y="1035679"/>
              <a:ext cx="3269700" cy="123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Merriweather"/>
                  <a:ea typeface="Merriweather"/>
                  <a:cs typeface="Merriweather"/>
                  <a:sym typeface="Merriweather"/>
                </a:rPr>
                <a:t>Phase I</a:t>
              </a:r>
              <a:endParaRPr b="1" sz="1800">
                <a:latin typeface="Merriweather"/>
                <a:ea typeface="Merriweather"/>
                <a:cs typeface="Merriweather"/>
                <a:sym typeface="Merriweather"/>
              </a:endParaRPr>
            </a:p>
            <a:p>
              <a:pPr indent="0" lvl="0" marL="0" rtl="0" algn="l">
                <a:spcBef>
                  <a:spcPts val="0"/>
                </a:spcBef>
                <a:spcAft>
                  <a:spcPts val="0"/>
                </a:spcAft>
                <a:buNone/>
              </a:pPr>
              <a:r>
                <a:t/>
              </a:r>
              <a:endParaRPr b="1" sz="1200">
                <a:latin typeface="Merriweather"/>
                <a:ea typeface="Merriweather"/>
                <a:cs typeface="Merriweather"/>
                <a:sym typeface="Merriweather"/>
              </a:endParaRPr>
            </a:p>
            <a:p>
              <a:pPr indent="0" lvl="0" marL="0" rtl="0" algn="l">
                <a:spcBef>
                  <a:spcPts val="0"/>
                </a:spcBef>
                <a:spcAft>
                  <a:spcPts val="1600"/>
                </a:spcAft>
                <a:buNone/>
              </a:pPr>
              <a:r>
                <a:rPr lang="en">
                  <a:latin typeface="Merriweather"/>
                  <a:ea typeface="Merriweather"/>
                  <a:cs typeface="Merriweather"/>
                  <a:sym typeface="Merriweather"/>
                </a:rPr>
                <a:t>No data. Fancy model designs in mind. Had lots of questions about the problem itself.</a:t>
              </a:r>
              <a:endParaRPr b="1" sz="1200">
                <a:latin typeface="Merriweather"/>
                <a:ea typeface="Merriweather"/>
                <a:cs typeface="Merriweather"/>
                <a:sym typeface="Merriweather"/>
              </a:endParaRPr>
            </a:p>
          </p:txBody>
        </p:sp>
        <p:sp>
          <p:nvSpPr>
            <p:cNvPr id="296" name="Google Shape;296;p44"/>
            <p:cNvSpPr/>
            <p:nvPr/>
          </p:nvSpPr>
          <p:spPr>
            <a:xfrm>
              <a:off x="6427846" y="1493315"/>
              <a:ext cx="212700" cy="1455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4"/>
            <p:cNvSpPr txBox="1"/>
            <p:nvPr/>
          </p:nvSpPr>
          <p:spPr>
            <a:xfrm>
              <a:off x="6358408" y="1466916"/>
              <a:ext cx="351600" cy="1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p:txBody>
        </p:sp>
      </p:grpSp>
      <p:grpSp>
        <p:nvGrpSpPr>
          <p:cNvPr id="298" name="Google Shape;298;p44"/>
          <p:cNvGrpSpPr/>
          <p:nvPr/>
        </p:nvGrpSpPr>
        <p:grpSpPr>
          <a:xfrm>
            <a:off x="2658782" y="676975"/>
            <a:ext cx="3514811" cy="3252003"/>
            <a:chOff x="2991269" y="1153325"/>
            <a:chExt cx="3514811" cy="3252003"/>
          </a:xfrm>
        </p:grpSpPr>
        <p:sp>
          <p:nvSpPr>
            <p:cNvPr id="299" name="Google Shape;299;p44"/>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rgbClr val="D9D9D9"/>
            </a:solidFill>
            <a:ln>
              <a:noFill/>
            </a:ln>
            <a:effectLst>
              <a:reflection blurRad="0" dir="5400000" dist="38100" endA="0" endPos="30000" fadeDir="5400012" kx="0" rotWithShape="0" algn="bl" stPos="0" sy="-100000" ky="0"/>
            </a:effectLst>
          </p:spPr>
        </p:sp>
        <p:sp>
          <p:nvSpPr>
            <p:cNvPr id="300" name="Google Shape;300;p44"/>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551561"/>
            </a:solidFill>
            <a:ln>
              <a:noFill/>
            </a:ln>
            <a:effectLst>
              <a:reflection blurRad="0" dir="5400000" dist="38100" endA="0" endPos="30000" fadeDir="5400012" kx="0" rotWithShape="0" algn="bl" stPos="0" sy="-100000" ky="0"/>
            </a:effectLst>
          </p:spPr>
        </p:sp>
        <p:sp>
          <p:nvSpPr>
            <p:cNvPr id="301" name="Google Shape;301;p44"/>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9225A5"/>
            </a:solidFill>
            <a:ln>
              <a:noFill/>
            </a:ln>
            <a:effectLst>
              <a:reflection blurRad="0" dir="5400000" dist="38100" endA="0" endPos="30000" fadeDir="5400012" kx="0" rotWithShape="0" algn="bl" stPos="0" sy="-100000" ky="0"/>
            </a:effectLst>
          </p:spPr>
        </p:sp>
        <p:sp>
          <p:nvSpPr>
            <p:cNvPr id="302" name="Google Shape;302;p44"/>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rgbClr val="D9D9D9"/>
            </a:solidFill>
            <a:ln>
              <a:noFill/>
            </a:ln>
            <a:effectLst>
              <a:reflection blurRad="0" dir="5400000" dist="38100" endA="0" endPos="30000" fadeDir="5400012" kx="0" rotWithShape="0" algn="bl" stPos="0" sy="-100000" ky="0"/>
            </a:effectLst>
          </p:spPr>
        </p:sp>
        <p:sp>
          <p:nvSpPr>
            <p:cNvPr id="303" name="Google Shape;303;p44"/>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551561"/>
            </a:solidFill>
            <a:ln>
              <a:noFill/>
            </a:ln>
            <a:effectLst>
              <a:reflection blurRad="0" dir="5400000" dist="38100" endA="0" endPos="30000" fadeDir="5400012" kx="0" rotWithShape="0" algn="bl" stPos="0" sy="-100000" ky="0"/>
            </a:effectLst>
          </p:spPr>
        </p:sp>
        <p:sp>
          <p:nvSpPr>
            <p:cNvPr id="304" name="Google Shape;304;p44"/>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761E86"/>
            </a:solidFill>
            <a:ln>
              <a:noFill/>
            </a:ln>
            <a:effectLst>
              <a:reflection blurRad="0" dir="5400000" dist="38100" endA="0" endPos="30000" fadeDir="5400012" kx="0" rotWithShape="0" algn="bl" stPos="0" sy="-100000" ky="0"/>
            </a:effectLst>
          </p:spPr>
        </p:sp>
        <p:sp>
          <p:nvSpPr>
            <p:cNvPr id="305" name="Google Shape;305;p44"/>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rgbClr val="551561"/>
            </a:solidFill>
            <a:ln>
              <a:noFill/>
            </a:ln>
            <a:effectLst>
              <a:reflection blurRad="0" dir="5400000" dist="38100" endA="0" endPos="30000" fadeDir="5400012" kx="0" rotWithShape="0" algn="bl" stPos="0" sy="-100000" ky="0"/>
            </a:effectLst>
          </p:spPr>
        </p:sp>
        <p:sp>
          <p:nvSpPr>
            <p:cNvPr id="306" name="Google Shape;306;p44"/>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rgbClr val="701C7F"/>
            </a:solidFill>
            <a:ln>
              <a:noFill/>
            </a:ln>
            <a:effectLst>
              <a:reflection blurRad="0" dir="5400000" dist="38100" endA="0" endPos="30000" fadeDir="5400012" kx="0" rotWithShape="0" algn="bl" stPos="0" sy="-100000" ky="0"/>
            </a:effectLst>
          </p:spPr>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5"/>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312" name="Google Shape;312;p45"/>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7"/>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Background</a:t>
            </a:r>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1800"/>
              <a:t>The Event Horizon Telescope is an international collaboration capturing images of black holes using a virtual Earth-sized telescope.</a:t>
            </a:r>
            <a:endParaRPr sz="1800"/>
          </a:p>
        </p:txBody>
      </p:sp>
      <p:pic>
        <p:nvPicPr>
          <p:cNvPr id="122" name="Google Shape;122;p27"/>
          <p:cNvPicPr preferRelativeResize="0"/>
          <p:nvPr/>
        </p:nvPicPr>
        <p:blipFill>
          <a:blip r:embed="rId3">
            <a:alphaModFix/>
          </a:blip>
          <a:stretch>
            <a:fillRect/>
          </a:stretch>
        </p:blipFill>
        <p:spPr>
          <a:xfrm>
            <a:off x="4944213" y="500925"/>
            <a:ext cx="3291323" cy="768100"/>
          </a:xfrm>
          <a:prstGeom prst="rect">
            <a:avLst/>
          </a:prstGeom>
          <a:noFill/>
          <a:ln>
            <a:noFill/>
          </a:ln>
        </p:spPr>
      </p:pic>
      <p:pic>
        <p:nvPicPr>
          <p:cNvPr id="123" name="Google Shape;123;p27"/>
          <p:cNvPicPr preferRelativeResize="0"/>
          <p:nvPr/>
        </p:nvPicPr>
        <p:blipFill>
          <a:blip r:embed="rId4">
            <a:alphaModFix/>
          </a:blip>
          <a:stretch>
            <a:fillRect/>
          </a:stretch>
        </p:blipFill>
        <p:spPr>
          <a:xfrm>
            <a:off x="4457399" y="1791425"/>
            <a:ext cx="4264950" cy="2664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pic>
        <p:nvPicPr>
          <p:cNvPr id="129" name="Google Shape;129;p28"/>
          <p:cNvPicPr preferRelativeResize="0"/>
          <p:nvPr/>
        </p:nvPicPr>
        <p:blipFill>
          <a:blip r:embed="rId3">
            <a:alphaModFix/>
          </a:blip>
          <a:stretch>
            <a:fillRect/>
          </a:stretch>
        </p:blipFill>
        <p:spPr>
          <a:xfrm>
            <a:off x="152400" y="1277025"/>
            <a:ext cx="2655660" cy="3714075"/>
          </a:xfrm>
          <a:prstGeom prst="rect">
            <a:avLst/>
          </a:prstGeom>
          <a:noFill/>
          <a:ln>
            <a:noFill/>
          </a:ln>
        </p:spPr>
      </p:pic>
      <p:pic>
        <p:nvPicPr>
          <p:cNvPr id="130" name="Google Shape;130;p28"/>
          <p:cNvPicPr preferRelativeResize="0"/>
          <p:nvPr/>
        </p:nvPicPr>
        <p:blipFill>
          <a:blip r:embed="rId4">
            <a:alphaModFix/>
          </a:blip>
          <a:stretch>
            <a:fillRect/>
          </a:stretch>
        </p:blipFill>
        <p:spPr>
          <a:xfrm>
            <a:off x="2960460" y="1277025"/>
            <a:ext cx="1719540" cy="2619300"/>
          </a:xfrm>
          <a:prstGeom prst="rect">
            <a:avLst/>
          </a:prstGeom>
          <a:noFill/>
          <a:ln>
            <a:noFill/>
          </a:ln>
        </p:spPr>
      </p:pic>
      <p:pic>
        <p:nvPicPr>
          <p:cNvPr id="131" name="Google Shape;131;p28"/>
          <p:cNvPicPr preferRelativeResize="0"/>
          <p:nvPr/>
        </p:nvPicPr>
        <p:blipFill>
          <a:blip r:embed="rId5">
            <a:alphaModFix/>
          </a:blip>
          <a:stretch>
            <a:fillRect/>
          </a:stretch>
        </p:blipFill>
        <p:spPr>
          <a:xfrm>
            <a:off x="4832400" y="1277025"/>
            <a:ext cx="2051259" cy="3714074"/>
          </a:xfrm>
          <a:prstGeom prst="rect">
            <a:avLst/>
          </a:prstGeom>
          <a:noFill/>
          <a:ln>
            <a:noFill/>
          </a:ln>
        </p:spPr>
      </p:pic>
      <p:pic>
        <p:nvPicPr>
          <p:cNvPr id="132" name="Google Shape;132;p28"/>
          <p:cNvPicPr preferRelativeResize="0"/>
          <p:nvPr/>
        </p:nvPicPr>
        <p:blipFill>
          <a:blip r:embed="rId6">
            <a:alphaModFix/>
          </a:blip>
          <a:stretch>
            <a:fillRect/>
          </a:stretch>
        </p:blipFill>
        <p:spPr>
          <a:xfrm>
            <a:off x="3046238" y="3840050"/>
            <a:ext cx="1547976" cy="1151050"/>
          </a:xfrm>
          <a:prstGeom prst="rect">
            <a:avLst/>
          </a:prstGeom>
          <a:noFill/>
          <a:ln>
            <a:noFill/>
          </a:ln>
        </p:spPr>
      </p:pic>
      <p:pic>
        <p:nvPicPr>
          <p:cNvPr id="133" name="Google Shape;133;p28"/>
          <p:cNvPicPr preferRelativeResize="0"/>
          <p:nvPr/>
        </p:nvPicPr>
        <p:blipFill>
          <a:blip r:embed="rId7">
            <a:alphaModFix/>
          </a:blip>
          <a:stretch>
            <a:fillRect/>
          </a:stretch>
        </p:blipFill>
        <p:spPr>
          <a:xfrm>
            <a:off x="7190975" y="1330826"/>
            <a:ext cx="1449933" cy="37140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39" name="Google Shape;139;p29"/>
          <p:cNvSpPr txBox="1"/>
          <p:nvPr/>
        </p:nvSpPr>
        <p:spPr>
          <a:xfrm>
            <a:off x="311725" y="1612150"/>
            <a:ext cx="4736700" cy="3228900"/>
          </a:xfrm>
          <a:prstGeom prst="rect">
            <a:avLst/>
          </a:prstGeom>
          <a:noFill/>
          <a:ln>
            <a:noFill/>
          </a:ln>
        </p:spPr>
        <p:txBody>
          <a:bodyPr anchorCtr="0" anchor="t" bIns="91425" lIns="91425" spcFirstLastPara="1" rIns="91425" wrap="square" tIns="91425">
            <a:noAutofit/>
          </a:bodyPr>
          <a:lstStyle/>
          <a:p>
            <a:pPr indent="0" lvl="0" marL="457200" rtl="0" algn="l">
              <a:spcBef>
                <a:spcPts val="600"/>
              </a:spcBef>
              <a:spcAft>
                <a:spcPts val="0"/>
              </a:spcAft>
              <a:buNone/>
            </a:pPr>
            <a:r>
              <a:rPr lang="en" sz="1800">
                <a:solidFill>
                  <a:srgbClr val="434343"/>
                </a:solidFill>
                <a:latin typeface="Merriweather"/>
                <a:ea typeface="Merriweather"/>
                <a:cs typeface="Merriweather"/>
                <a:sym typeface="Merriweather"/>
              </a:rPr>
              <a:t>We are going to build a model that can:</a:t>
            </a:r>
            <a:endParaRPr sz="1800">
              <a:solidFill>
                <a:srgbClr val="434343"/>
              </a:solidFill>
              <a:latin typeface="Merriweather"/>
              <a:ea typeface="Merriweather"/>
              <a:cs typeface="Merriweather"/>
              <a:sym typeface="Merriweather"/>
            </a:endParaRPr>
          </a:p>
          <a:p>
            <a:pPr indent="-342900" lvl="0" marL="457200" rtl="0" algn="l">
              <a:spcBef>
                <a:spcPts val="600"/>
              </a:spcBef>
              <a:spcAft>
                <a:spcPts val="0"/>
              </a:spcAft>
              <a:buClr>
                <a:srgbClr val="434343"/>
              </a:buClr>
              <a:buSzPts val="1800"/>
              <a:buFont typeface="Merriweather"/>
              <a:buAutoNum type="arabicPeriod"/>
            </a:pPr>
            <a:r>
              <a:rPr lang="en" sz="1800">
                <a:solidFill>
                  <a:srgbClr val="434343"/>
                </a:solidFill>
                <a:latin typeface="Merriweather"/>
                <a:ea typeface="Merriweather"/>
                <a:cs typeface="Merriweather"/>
                <a:sym typeface="Merriweather"/>
              </a:rPr>
              <a:t>In total, choose 5 days from a 10-day window</a:t>
            </a:r>
            <a:endParaRPr sz="1800">
              <a:solidFill>
                <a:srgbClr val="434343"/>
              </a:solidFill>
              <a:latin typeface="Merriweather"/>
              <a:ea typeface="Merriweather"/>
              <a:cs typeface="Merriweather"/>
              <a:sym typeface="Merriweather"/>
            </a:endParaRPr>
          </a:p>
          <a:p>
            <a:pPr indent="-342900" lvl="0" marL="457200" rtl="0" algn="l">
              <a:spcBef>
                <a:spcPts val="0"/>
              </a:spcBef>
              <a:spcAft>
                <a:spcPts val="0"/>
              </a:spcAft>
              <a:buClr>
                <a:srgbClr val="434343"/>
              </a:buClr>
              <a:buSzPts val="1800"/>
              <a:buFont typeface="Merriweather"/>
              <a:buAutoNum type="arabicPeriod"/>
            </a:pPr>
            <a:r>
              <a:rPr lang="en" sz="1800">
                <a:solidFill>
                  <a:srgbClr val="434343"/>
                </a:solidFill>
                <a:latin typeface="Merriweather"/>
                <a:ea typeface="Merriweather"/>
                <a:cs typeface="Merriweather"/>
                <a:sym typeface="Merriweather"/>
              </a:rPr>
              <a:t>On each day, determine the optimal strategy for future remaining days</a:t>
            </a:r>
            <a:endParaRPr sz="1800">
              <a:solidFill>
                <a:srgbClr val="434343"/>
              </a:solidFill>
              <a:latin typeface="Merriweather"/>
              <a:ea typeface="Merriweather"/>
              <a:cs typeface="Merriweather"/>
              <a:sym typeface="Merriweather"/>
            </a:endParaRPr>
          </a:p>
          <a:p>
            <a:pPr indent="-342900" lvl="0" marL="457200" rtl="0" algn="l">
              <a:spcBef>
                <a:spcPts val="0"/>
              </a:spcBef>
              <a:spcAft>
                <a:spcPts val="0"/>
              </a:spcAft>
              <a:buClr>
                <a:srgbClr val="434343"/>
              </a:buClr>
              <a:buSzPts val="1800"/>
              <a:buFont typeface="Merriweather"/>
              <a:buAutoNum type="arabicPeriod"/>
            </a:pPr>
            <a:r>
              <a:rPr lang="en" sz="1800">
                <a:solidFill>
                  <a:srgbClr val="434343"/>
                </a:solidFill>
                <a:latin typeface="Merriweather"/>
                <a:ea typeface="Merriweather"/>
                <a:cs typeface="Merriweather"/>
                <a:sym typeface="Merriweather"/>
              </a:rPr>
              <a:t>If possible, provide a confidence level on its suggestion</a:t>
            </a:r>
            <a:endParaRPr sz="1800">
              <a:solidFill>
                <a:srgbClr val="434343"/>
              </a:solidFill>
              <a:latin typeface="Merriweather"/>
              <a:ea typeface="Merriweather"/>
              <a:cs typeface="Merriweather"/>
              <a:sym typeface="Merriweather"/>
            </a:endParaRPr>
          </a:p>
          <a:p>
            <a:pPr indent="-342900" lvl="0" marL="457200" rtl="0" algn="l">
              <a:spcBef>
                <a:spcPts val="0"/>
              </a:spcBef>
              <a:spcAft>
                <a:spcPts val="0"/>
              </a:spcAft>
              <a:buClr>
                <a:srgbClr val="434343"/>
              </a:buClr>
              <a:buSzPts val="1800"/>
              <a:buFont typeface="Merriweather"/>
              <a:buAutoNum type="arabicPeriod"/>
            </a:pPr>
            <a:r>
              <a:rPr lang="en" sz="1800">
                <a:solidFill>
                  <a:srgbClr val="434343"/>
                </a:solidFill>
                <a:latin typeface="Merriweather"/>
                <a:ea typeface="Merriweather"/>
                <a:cs typeface="Merriweather"/>
                <a:sym typeface="Merriweather"/>
              </a:rPr>
              <a:t>Also provide the second optimal strategy</a:t>
            </a:r>
            <a:endParaRPr sz="1800">
              <a:latin typeface="Merriweather"/>
              <a:ea typeface="Merriweather"/>
              <a:cs typeface="Merriweather"/>
              <a:sym typeface="Merriweather"/>
            </a:endParaRPr>
          </a:p>
        </p:txBody>
      </p:sp>
      <p:pic>
        <p:nvPicPr>
          <p:cNvPr id="140" name="Google Shape;140;p29"/>
          <p:cNvPicPr preferRelativeResize="0"/>
          <p:nvPr/>
        </p:nvPicPr>
        <p:blipFill>
          <a:blip r:embed="rId3">
            <a:alphaModFix/>
          </a:blip>
          <a:stretch>
            <a:fillRect/>
          </a:stretch>
        </p:blipFill>
        <p:spPr>
          <a:xfrm>
            <a:off x="5166250" y="2029100"/>
            <a:ext cx="3790774" cy="2633385"/>
          </a:xfrm>
          <a:prstGeom prst="rect">
            <a:avLst/>
          </a:prstGeom>
          <a:noFill/>
          <a:ln>
            <a:noFill/>
          </a:ln>
        </p:spPr>
      </p:pic>
      <p:pic>
        <p:nvPicPr>
          <p:cNvPr id="141" name="Google Shape;141;p29"/>
          <p:cNvPicPr preferRelativeResize="0"/>
          <p:nvPr/>
        </p:nvPicPr>
        <p:blipFill>
          <a:blip r:embed="rId4">
            <a:alphaModFix/>
          </a:blip>
          <a:stretch>
            <a:fillRect/>
          </a:stretch>
        </p:blipFill>
        <p:spPr>
          <a:xfrm>
            <a:off x="5179150" y="2104550"/>
            <a:ext cx="3676900" cy="2396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30"/>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Motivations</a:t>
            </a:r>
            <a:endParaRPr/>
          </a:p>
        </p:txBody>
      </p:sp>
      <p:sp>
        <p:nvSpPr>
          <p:cNvPr id="147" name="Google Shape;147;p30"/>
          <p:cNvSpPr txBox="1"/>
          <p:nvPr>
            <p:ph idx="1" type="body"/>
          </p:nvPr>
        </p:nvSpPr>
        <p:spPr>
          <a:xfrm>
            <a:off x="4451925" y="708850"/>
            <a:ext cx="4692000" cy="3803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erriweather"/>
              <a:buAutoNum type="arabicPeriod"/>
            </a:pPr>
            <a:r>
              <a:rPr lang="en" sz="3000">
                <a:latin typeface="Merriweather"/>
                <a:ea typeface="Merriweather"/>
                <a:cs typeface="Merriweather"/>
                <a:sym typeface="Merriweather"/>
              </a:rPr>
              <a:t>Improve the decision making process</a:t>
            </a:r>
            <a:endParaRPr sz="3000">
              <a:latin typeface="Merriweather"/>
              <a:ea typeface="Merriweather"/>
              <a:cs typeface="Merriweather"/>
              <a:sym typeface="Merriweather"/>
            </a:endParaRPr>
          </a:p>
          <a:p>
            <a:pPr indent="-419100" lvl="0" marL="457200" rtl="0" algn="l">
              <a:spcBef>
                <a:spcPts val="0"/>
              </a:spcBef>
              <a:spcAft>
                <a:spcPts val="0"/>
              </a:spcAft>
              <a:buSzPts val="3000"/>
              <a:buFont typeface="Merriweather"/>
              <a:buAutoNum type="arabicPeriod"/>
            </a:pPr>
            <a:r>
              <a:rPr lang="en" sz="3000">
                <a:latin typeface="Merriweather"/>
                <a:ea typeface="Merriweather"/>
                <a:cs typeface="Merriweather"/>
                <a:sym typeface="Merriweather"/>
              </a:rPr>
              <a:t>Increase the chance of capturing the black hole</a:t>
            </a:r>
            <a:endParaRPr sz="3000">
              <a:latin typeface="Merriweather"/>
              <a:ea typeface="Merriweather"/>
              <a:cs typeface="Merriweather"/>
              <a:sym typeface="Merriweather"/>
            </a:endParaRPr>
          </a:p>
          <a:p>
            <a:pPr indent="0" lvl="0" marL="457200" rtl="0" algn="l">
              <a:spcBef>
                <a:spcPts val="1600"/>
              </a:spcBef>
              <a:spcAft>
                <a:spcPts val="1600"/>
              </a:spcAft>
              <a:buNone/>
            </a:pPr>
            <a:r>
              <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3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a:t>
            </a:r>
            <a:endParaRPr/>
          </a:p>
        </p:txBody>
      </p:sp>
      <p:pic>
        <p:nvPicPr>
          <p:cNvPr id="153" name="Google Shape;153;p31"/>
          <p:cNvPicPr preferRelativeResize="0"/>
          <p:nvPr/>
        </p:nvPicPr>
        <p:blipFill>
          <a:blip r:embed="rId3">
            <a:alphaModFix/>
          </a:blip>
          <a:stretch>
            <a:fillRect/>
          </a:stretch>
        </p:blipFill>
        <p:spPr>
          <a:xfrm>
            <a:off x="311725" y="1736125"/>
            <a:ext cx="4764100" cy="3172901"/>
          </a:xfrm>
          <a:prstGeom prst="rect">
            <a:avLst/>
          </a:prstGeom>
          <a:noFill/>
          <a:ln>
            <a:noFill/>
          </a:ln>
        </p:spPr>
      </p:pic>
      <p:sp>
        <p:nvSpPr>
          <p:cNvPr id="154" name="Google Shape;154;p31"/>
          <p:cNvSpPr txBox="1"/>
          <p:nvPr/>
        </p:nvSpPr>
        <p:spPr>
          <a:xfrm>
            <a:off x="5368250" y="1537300"/>
            <a:ext cx="3535500" cy="3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95959"/>
                </a:solidFill>
                <a:latin typeface="Merriweather"/>
                <a:ea typeface="Merriweather"/>
                <a:cs typeface="Merriweather"/>
                <a:sym typeface="Merriweather"/>
              </a:rPr>
              <a:t>GFS provides:</a:t>
            </a:r>
            <a:endParaRPr sz="1800">
              <a:solidFill>
                <a:srgbClr val="595959"/>
              </a:solidFill>
              <a:latin typeface="Merriweather"/>
              <a:ea typeface="Merriweather"/>
              <a:cs typeface="Merriweather"/>
              <a:sym typeface="Merriweather"/>
            </a:endParaRPr>
          </a:p>
          <a:p>
            <a:pPr indent="0" lvl="0" marL="0" rtl="0" algn="l">
              <a:spcBef>
                <a:spcPts val="0"/>
              </a:spcBef>
              <a:spcAft>
                <a:spcPts val="0"/>
              </a:spcAft>
              <a:buNone/>
            </a:pPr>
            <a:r>
              <a:t/>
            </a:r>
            <a:endParaRPr sz="1800">
              <a:solidFill>
                <a:srgbClr val="595959"/>
              </a:solidFill>
              <a:latin typeface="Merriweather"/>
              <a:ea typeface="Merriweather"/>
              <a:cs typeface="Merriweather"/>
              <a:sym typeface="Merriweather"/>
            </a:endParaRPr>
          </a:p>
          <a:p>
            <a:pPr indent="-342900" lvl="0" marL="457200" rtl="0" algn="l">
              <a:spcBef>
                <a:spcPts val="0"/>
              </a:spcBef>
              <a:spcAft>
                <a:spcPts val="0"/>
              </a:spcAft>
              <a:buClr>
                <a:srgbClr val="595959"/>
              </a:buClr>
              <a:buSzPts val="1800"/>
              <a:buFont typeface="Merriweather"/>
              <a:buChar char="❖"/>
            </a:pPr>
            <a:r>
              <a:rPr lang="en" sz="1800">
                <a:solidFill>
                  <a:srgbClr val="595959"/>
                </a:solidFill>
                <a:latin typeface="Merriweather"/>
                <a:ea typeface="Merriweather"/>
                <a:cs typeface="Merriweather"/>
                <a:sym typeface="Merriweather"/>
              </a:rPr>
              <a:t>Atmosphere’s condition</a:t>
            </a:r>
            <a:endParaRPr sz="1800">
              <a:solidFill>
                <a:srgbClr val="595959"/>
              </a:solidFill>
              <a:latin typeface="Merriweather"/>
              <a:ea typeface="Merriweather"/>
              <a:cs typeface="Merriweather"/>
              <a:sym typeface="Merriweather"/>
            </a:endParaRPr>
          </a:p>
          <a:p>
            <a:pPr indent="-342900" lvl="0" marL="457200" rtl="0" algn="l">
              <a:spcBef>
                <a:spcPts val="0"/>
              </a:spcBef>
              <a:spcAft>
                <a:spcPts val="0"/>
              </a:spcAft>
              <a:buClr>
                <a:srgbClr val="595959"/>
              </a:buClr>
              <a:buSzPts val="1800"/>
              <a:buFont typeface="Merriweather"/>
              <a:buChar char="❖"/>
            </a:pPr>
            <a:r>
              <a:rPr lang="en" sz="1800">
                <a:solidFill>
                  <a:srgbClr val="595959"/>
                </a:solidFill>
                <a:latin typeface="Merriweather"/>
                <a:ea typeface="Merriweather"/>
                <a:cs typeface="Merriweather"/>
                <a:sym typeface="Merriweather"/>
              </a:rPr>
              <a:t>Layer-by-layer</a:t>
            </a:r>
            <a:endParaRPr sz="1800">
              <a:solidFill>
                <a:srgbClr val="595959"/>
              </a:solidFill>
              <a:latin typeface="Merriweather"/>
              <a:ea typeface="Merriweather"/>
              <a:cs typeface="Merriweather"/>
              <a:sym typeface="Merriweather"/>
            </a:endParaRPr>
          </a:p>
          <a:p>
            <a:pPr indent="-342900" lvl="0" marL="457200" rtl="0" algn="l">
              <a:spcBef>
                <a:spcPts val="0"/>
              </a:spcBef>
              <a:spcAft>
                <a:spcPts val="0"/>
              </a:spcAft>
              <a:buClr>
                <a:srgbClr val="595959"/>
              </a:buClr>
              <a:buSzPts val="1800"/>
              <a:buFont typeface="Merriweather"/>
              <a:buChar char="❖"/>
            </a:pPr>
            <a:r>
              <a:rPr lang="en" sz="1800">
                <a:solidFill>
                  <a:srgbClr val="595959"/>
                </a:solidFill>
                <a:latin typeface="Merriweather"/>
                <a:ea typeface="Merriweather"/>
                <a:cs typeface="Merriweather"/>
                <a:sym typeface="Merriweather"/>
              </a:rPr>
              <a:t>All over the globe</a:t>
            </a:r>
            <a:endParaRPr sz="1800">
              <a:solidFill>
                <a:srgbClr val="595959"/>
              </a:solidFill>
              <a:latin typeface="Merriweather"/>
              <a:ea typeface="Merriweather"/>
              <a:cs typeface="Merriweather"/>
              <a:sym typeface="Merriweather"/>
            </a:endParaRPr>
          </a:p>
          <a:p>
            <a:pPr indent="0" lvl="0" marL="0" rtl="0" algn="l">
              <a:spcBef>
                <a:spcPts val="0"/>
              </a:spcBef>
              <a:spcAft>
                <a:spcPts val="0"/>
              </a:spcAft>
              <a:buNone/>
            </a:pPr>
            <a:r>
              <a:t/>
            </a:r>
            <a:endParaRPr sz="1800">
              <a:solidFill>
                <a:srgbClr val="595959"/>
              </a:solidFill>
              <a:latin typeface="Merriweather"/>
              <a:ea typeface="Merriweather"/>
              <a:cs typeface="Merriweather"/>
              <a:sym typeface="Merriweather"/>
            </a:endParaRPr>
          </a:p>
          <a:p>
            <a:pPr indent="0" lvl="0" marL="0" rtl="0" algn="l">
              <a:spcBef>
                <a:spcPts val="0"/>
              </a:spcBef>
              <a:spcAft>
                <a:spcPts val="0"/>
              </a:spcAft>
              <a:buNone/>
            </a:pPr>
            <a:r>
              <a:rPr lang="en" sz="1800">
                <a:solidFill>
                  <a:srgbClr val="595959"/>
                </a:solidFill>
                <a:latin typeface="Merriweather"/>
                <a:ea typeface="Merriweather"/>
                <a:cs typeface="Merriweather"/>
                <a:sym typeface="Merriweather"/>
              </a:rPr>
              <a:t>We pull data every 6 hours specifying:</a:t>
            </a:r>
            <a:endParaRPr sz="1800">
              <a:solidFill>
                <a:srgbClr val="595959"/>
              </a:solidFill>
              <a:latin typeface="Merriweather"/>
              <a:ea typeface="Merriweather"/>
              <a:cs typeface="Merriweather"/>
              <a:sym typeface="Merriweather"/>
            </a:endParaRPr>
          </a:p>
          <a:p>
            <a:pPr indent="-342900" lvl="0" marL="457200" rtl="0" algn="l">
              <a:spcBef>
                <a:spcPts val="0"/>
              </a:spcBef>
              <a:spcAft>
                <a:spcPts val="0"/>
              </a:spcAft>
              <a:buClr>
                <a:srgbClr val="595959"/>
              </a:buClr>
              <a:buSzPts val="1800"/>
              <a:buFont typeface="Merriweather"/>
              <a:buChar char="❖"/>
            </a:pPr>
            <a:r>
              <a:rPr lang="en" sz="1800">
                <a:solidFill>
                  <a:srgbClr val="595959"/>
                </a:solidFill>
                <a:latin typeface="Merriweather"/>
                <a:ea typeface="Merriweather"/>
                <a:cs typeface="Merriweather"/>
                <a:sym typeface="Merriweather"/>
              </a:rPr>
              <a:t>Longitude</a:t>
            </a:r>
            <a:endParaRPr sz="1800">
              <a:solidFill>
                <a:srgbClr val="595959"/>
              </a:solidFill>
              <a:latin typeface="Merriweather"/>
              <a:ea typeface="Merriweather"/>
              <a:cs typeface="Merriweather"/>
              <a:sym typeface="Merriweather"/>
            </a:endParaRPr>
          </a:p>
          <a:p>
            <a:pPr indent="-342900" lvl="0" marL="457200" rtl="0" algn="l">
              <a:spcBef>
                <a:spcPts val="0"/>
              </a:spcBef>
              <a:spcAft>
                <a:spcPts val="0"/>
              </a:spcAft>
              <a:buClr>
                <a:srgbClr val="595959"/>
              </a:buClr>
              <a:buSzPts val="1800"/>
              <a:buFont typeface="Merriweather"/>
              <a:buChar char="❖"/>
            </a:pPr>
            <a:r>
              <a:rPr lang="en" sz="1800">
                <a:solidFill>
                  <a:srgbClr val="595959"/>
                </a:solidFill>
                <a:latin typeface="Merriweather"/>
                <a:ea typeface="Merriweather"/>
                <a:cs typeface="Merriweather"/>
                <a:sym typeface="Merriweather"/>
              </a:rPr>
              <a:t>Latitude</a:t>
            </a:r>
            <a:endParaRPr sz="1800">
              <a:solidFill>
                <a:srgbClr val="595959"/>
              </a:solidFill>
              <a:latin typeface="Merriweather"/>
              <a:ea typeface="Merriweather"/>
              <a:cs typeface="Merriweather"/>
              <a:sym typeface="Merriweather"/>
            </a:endParaRPr>
          </a:p>
          <a:p>
            <a:pPr indent="-342900" lvl="0" marL="457200" rtl="0" algn="l">
              <a:spcBef>
                <a:spcPts val="0"/>
              </a:spcBef>
              <a:spcAft>
                <a:spcPts val="0"/>
              </a:spcAft>
              <a:buClr>
                <a:srgbClr val="595959"/>
              </a:buClr>
              <a:buSzPts val="1800"/>
              <a:buFont typeface="Merriweather"/>
              <a:buChar char="❖"/>
            </a:pPr>
            <a:r>
              <a:rPr lang="en" sz="1800">
                <a:solidFill>
                  <a:srgbClr val="595959"/>
                </a:solidFill>
                <a:latin typeface="Merriweather"/>
                <a:ea typeface="Merriweather"/>
                <a:cs typeface="Merriweather"/>
                <a:sym typeface="Merriweather"/>
              </a:rPr>
              <a:t>Altitude</a:t>
            </a:r>
            <a:endParaRPr sz="1800">
              <a:solidFill>
                <a:srgbClr val="595959"/>
              </a:solidFill>
              <a:latin typeface="Merriweather"/>
              <a:ea typeface="Merriweather"/>
              <a:cs typeface="Merriweather"/>
              <a:sym typeface="Merriweath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3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a:t>
            </a:r>
            <a:endParaRPr/>
          </a:p>
        </p:txBody>
      </p:sp>
      <p:pic>
        <p:nvPicPr>
          <p:cNvPr id="160" name="Google Shape;160;p32"/>
          <p:cNvPicPr preferRelativeResize="0"/>
          <p:nvPr/>
        </p:nvPicPr>
        <p:blipFill rotWithShape="1">
          <a:blip r:embed="rId3">
            <a:alphaModFix/>
          </a:blip>
          <a:srcRect b="7834" l="0" r="0" t="0"/>
          <a:stretch/>
        </p:blipFill>
        <p:spPr>
          <a:xfrm>
            <a:off x="4958639" y="0"/>
            <a:ext cx="4185360" cy="5143500"/>
          </a:xfrm>
          <a:prstGeom prst="rect">
            <a:avLst/>
          </a:prstGeom>
          <a:noFill/>
          <a:ln>
            <a:noFill/>
          </a:ln>
        </p:spPr>
      </p:pic>
      <p:sp>
        <p:nvSpPr>
          <p:cNvPr id="161" name="Google Shape;161;p32"/>
          <p:cNvSpPr txBox="1"/>
          <p:nvPr/>
        </p:nvSpPr>
        <p:spPr>
          <a:xfrm>
            <a:off x="311725" y="1439225"/>
            <a:ext cx="4647000" cy="3225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595959"/>
              </a:buClr>
              <a:buSzPts val="1800"/>
              <a:buFont typeface="Merriweather"/>
              <a:buChar char="●"/>
            </a:pPr>
            <a:r>
              <a:rPr lang="en" sz="1800">
                <a:solidFill>
                  <a:srgbClr val="595959"/>
                </a:solidFill>
                <a:latin typeface="Merriweather"/>
                <a:ea typeface="Merriweather"/>
                <a:cs typeface="Merriweather"/>
                <a:sym typeface="Merriweather"/>
              </a:rPr>
              <a:t>Every 6 hours, we get 16-day atmosphere forecast from GFS.</a:t>
            </a:r>
            <a:endParaRPr sz="1800">
              <a:solidFill>
                <a:srgbClr val="595959"/>
              </a:solidFill>
              <a:latin typeface="Merriweather"/>
              <a:ea typeface="Merriweather"/>
              <a:cs typeface="Merriweather"/>
              <a:sym typeface="Merriweather"/>
            </a:endParaRPr>
          </a:p>
          <a:p>
            <a:pPr indent="-342900" lvl="0" marL="457200" rtl="0" algn="l">
              <a:spcBef>
                <a:spcPts val="1000"/>
              </a:spcBef>
              <a:spcAft>
                <a:spcPts val="0"/>
              </a:spcAft>
              <a:buClr>
                <a:srgbClr val="595959"/>
              </a:buClr>
              <a:buSzPts val="1800"/>
              <a:buFont typeface="Merriweather"/>
              <a:buChar char="●"/>
            </a:pPr>
            <a:r>
              <a:rPr lang="en" sz="1800">
                <a:solidFill>
                  <a:srgbClr val="595959"/>
                </a:solidFill>
                <a:latin typeface="Merriweather"/>
                <a:ea typeface="Merriweather"/>
                <a:cs typeface="Merriweather"/>
                <a:sym typeface="Merriweather"/>
              </a:rPr>
              <a:t>First 5-day forecast is pretty accurate.</a:t>
            </a:r>
            <a:endParaRPr sz="1800">
              <a:solidFill>
                <a:srgbClr val="595959"/>
              </a:solidFill>
              <a:latin typeface="Merriweather"/>
              <a:ea typeface="Merriweather"/>
              <a:cs typeface="Merriweather"/>
              <a:sym typeface="Merriweather"/>
            </a:endParaRPr>
          </a:p>
          <a:p>
            <a:pPr indent="-342900" lvl="0" marL="457200" rtl="0" algn="l">
              <a:spcBef>
                <a:spcPts val="1000"/>
              </a:spcBef>
              <a:spcAft>
                <a:spcPts val="1000"/>
              </a:spcAft>
              <a:buClr>
                <a:srgbClr val="595959"/>
              </a:buClr>
              <a:buSzPts val="1800"/>
              <a:buFont typeface="Merriweather"/>
              <a:buChar char="●"/>
            </a:pPr>
            <a:r>
              <a:rPr lang="en" sz="1800">
                <a:solidFill>
                  <a:srgbClr val="595959"/>
                </a:solidFill>
                <a:latin typeface="Merriweather"/>
                <a:ea typeface="Merriweather"/>
                <a:cs typeface="Merriweather"/>
                <a:sym typeface="Merriweather"/>
              </a:rPr>
              <a:t>Variables: </a:t>
            </a:r>
            <a:r>
              <a:rPr b="1" lang="en" sz="1800">
                <a:highlight>
                  <a:srgbClr val="FFFF00"/>
                </a:highlight>
                <a:latin typeface="Merriweather"/>
                <a:ea typeface="Merriweather"/>
                <a:cs typeface="Merriweather"/>
                <a:sym typeface="Merriweather"/>
              </a:rPr>
              <a:t>Tau_225</a:t>
            </a:r>
            <a:r>
              <a:rPr lang="en" sz="1800">
                <a:solidFill>
                  <a:srgbClr val="595959"/>
                </a:solidFill>
                <a:latin typeface="Merriweather"/>
                <a:ea typeface="Merriweather"/>
                <a:cs typeface="Merriweather"/>
                <a:sym typeface="Merriweather"/>
              </a:rPr>
              <a:t>(absorption directly above head, the lower the better), </a:t>
            </a:r>
            <a:r>
              <a:rPr b="1" lang="en" sz="1800">
                <a:solidFill>
                  <a:srgbClr val="595959"/>
                </a:solidFill>
                <a:latin typeface="Merriweather"/>
                <a:ea typeface="Merriweather"/>
                <a:cs typeface="Merriweather"/>
                <a:sym typeface="Merriweather"/>
              </a:rPr>
              <a:t>PWV, LWP, IWP</a:t>
            </a:r>
            <a:r>
              <a:rPr lang="en" sz="1800">
                <a:solidFill>
                  <a:srgbClr val="595959"/>
                </a:solidFill>
                <a:latin typeface="Merriweather"/>
                <a:ea typeface="Merriweather"/>
                <a:cs typeface="Merriweather"/>
                <a:sym typeface="Merriweather"/>
              </a:rPr>
              <a:t> (amount of water in different forms), </a:t>
            </a:r>
            <a:r>
              <a:rPr b="1" lang="en" sz="1800">
                <a:solidFill>
                  <a:srgbClr val="595959"/>
                </a:solidFill>
                <a:latin typeface="Merriweather"/>
                <a:ea typeface="Merriweather"/>
                <a:cs typeface="Merriweather"/>
                <a:sym typeface="Merriweather"/>
              </a:rPr>
              <a:t>O3</a:t>
            </a:r>
            <a:endParaRPr b="1" sz="1800">
              <a:solidFill>
                <a:srgbClr val="595959"/>
              </a:solidFill>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Design: Baseline</a:t>
            </a:r>
            <a:endParaRPr/>
          </a:p>
        </p:txBody>
      </p:sp>
      <p:sp>
        <p:nvSpPr>
          <p:cNvPr id="167" name="Google Shape;167;p33"/>
          <p:cNvSpPr txBox="1"/>
          <p:nvPr>
            <p:ph idx="1" type="body"/>
          </p:nvPr>
        </p:nvSpPr>
        <p:spPr>
          <a:xfrm>
            <a:off x="4958600" y="1707575"/>
            <a:ext cx="4446600" cy="3445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Symbols</a:t>
            </a:r>
            <a:endParaRPr sz="1800"/>
          </a:p>
          <a:p>
            <a:pPr indent="-342900" lvl="1" marL="914400" rtl="0" algn="l">
              <a:lnSpc>
                <a:spcPct val="150000"/>
              </a:lnSpc>
              <a:spcBef>
                <a:spcPts val="0"/>
              </a:spcBef>
              <a:spcAft>
                <a:spcPts val="0"/>
              </a:spcAft>
              <a:buSzPts val="1800"/>
              <a:buChar char="○"/>
            </a:pPr>
            <a:r>
              <a:rPr lang="en" sz="1800"/>
              <a:t>i</a:t>
            </a:r>
            <a:r>
              <a:rPr lang="en" sz="1800"/>
              <a:t>: a telescope</a:t>
            </a:r>
            <a:endParaRPr sz="1800"/>
          </a:p>
          <a:p>
            <a:pPr indent="-342900" lvl="1" marL="914400" rtl="0" algn="l">
              <a:lnSpc>
                <a:spcPct val="150000"/>
              </a:lnSpc>
              <a:spcBef>
                <a:spcPts val="0"/>
              </a:spcBef>
              <a:spcAft>
                <a:spcPts val="0"/>
              </a:spcAft>
              <a:buSzPts val="1800"/>
              <a:buChar char="○"/>
            </a:pPr>
            <a:r>
              <a:rPr lang="en" sz="1800"/>
              <a:t>T</a:t>
            </a:r>
            <a:r>
              <a:rPr baseline="-25000" lang="en" sz="1800"/>
              <a:t>i</a:t>
            </a:r>
            <a:r>
              <a:rPr lang="en" sz="1800"/>
              <a:t>: observation window</a:t>
            </a:r>
            <a:endParaRPr sz="1800"/>
          </a:p>
          <a:p>
            <a:pPr indent="-342900" lvl="1" marL="914400" rtl="0" algn="l">
              <a:lnSpc>
                <a:spcPct val="150000"/>
              </a:lnSpc>
              <a:spcBef>
                <a:spcPts val="0"/>
              </a:spcBef>
              <a:spcAft>
                <a:spcPts val="0"/>
              </a:spcAft>
              <a:buSzPts val="1800"/>
              <a:buChar char="○"/>
            </a:pPr>
            <a:r>
              <a:rPr lang="en" sz="1800"/>
              <a:t>r</a:t>
            </a:r>
            <a:r>
              <a:rPr baseline="-25000" lang="en" sz="1800"/>
              <a:t>i</a:t>
            </a:r>
            <a:r>
              <a:rPr lang="en" sz="1800"/>
              <a:t>: radius of telescope i</a:t>
            </a:r>
            <a:endParaRPr sz="1800"/>
          </a:p>
          <a:p>
            <a:pPr indent="-342900" lvl="1" marL="914400" rtl="0" algn="l">
              <a:lnSpc>
                <a:spcPct val="150000"/>
              </a:lnSpc>
              <a:spcBef>
                <a:spcPts val="0"/>
              </a:spcBef>
              <a:spcAft>
                <a:spcPts val="0"/>
              </a:spcAft>
              <a:buSzPts val="1800"/>
              <a:buChar char="○"/>
            </a:pPr>
            <a:r>
              <a:rPr lang="en" sz="1800"/>
              <a:t>D: baseline length matrix</a:t>
            </a:r>
            <a:endParaRPr sz="1800"/>
          </a:p>
          <a:p>
            <a:pPr indent="0" lvl="0" marL="457200" rtl="0" algn="l">
              <a:lnSpc>
                <a:spcPct val="150000"/>
              </a:lnSpc>
              <a:spcBef>
                <a:spcPts val="1600"/>
              </a:spcBef>
              <a:spcAft>
                <a:spcPts val="1600"/>
              </a:spcAft>
              <a:buNone/>
            </a:pPr>
            <a:r>
              <a:t/>
            </a:r>
            <a:endParaRPr sz="1800"/>
          </a:p>
        </p:txBody>
      </p:sp>
      <p:pic>
        <p:nvPicPr>
          <p:cNvPr id="168" name="Google Shape;168;p33"/>
          <p:cNvPicPr preferRelativeResize="0"/>
          <p:nvPr/>
        </p:nvPicPr>
        <p:blipFill>
          <a:blip r:embed="rId3">
            <a:alphaModFix/>
          </a:blip>
          <a:stretch>
            <a:fillRect/>
          </a:stretch>
        </p:blipFill>
        <p:spPr>
          <a:xfrm>
            <a:off x="111950" y="2456872"/>
            <a:ext cx="4846650" cy="1140375"/>
          </a:xfrm>
          <a:prstGeom prst="rect">
            <a:avLst/>
          </a:prstGeom>
          <a:noFill/>
          <a:ln>
            <a:noFill/>
          </a:ln>
        </p:spPr>
      </p:pic>
      <p:sp>
        <p:nvSpPr>
          <p:cNvPr id="169" name="Google Shape;169;p33"/>
          <p:cNvSpPr txBox="1"/>
          <p:nvPr/>
        </p:nvSpPr>
        <p:spPr>
          <a:xfrm>
            <a:off x="154850" y="1707575"/>
            <a:ext cx="2622300" cy="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Merriweather"/>
                <a:ea typeface="Merriweather"/>
                <a:cs typeface="Merriweather"/>
                <a:sym typeface="Merriweather"/>
              </a:rPr>
              <a:t>Reward functions:</a:t>
            </a:r>
            <a:endParaRPr sz="2000">
              <a:solidFill>
                <a:schemeClr val="dk1"/>
              </a:solidFill>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